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6"/>
  </p:notesMasterIdLst>
  <p:sldIdLst>
    <p:sldId id="257" r:id="rId2"/>
    <p:sldId id="258" r:id="rId3"/>
    <p:sldId id="259" r:id="rId4"/>
    <p:sldId id="269" r:id="rId5"/>
    <p:sldId id="285" r:id="rId6"/>
    <p:sldId id="261" r:id="rId7"/>
    <p:sldId id="260" r:id="rId8"/>
    <p:sldId id="282" r:id="rId9"/>
    <p:sldId id="262" r:id="rId10"/>
    <p:sldId id="278" r:id="rId11"/>
    <p:sldId id="264" r:id="rId12"/>
    <p:sldId id="276" r:id="rId13"/>
    <p:sldId id="272" r:id="rId14"/>
    <p:sldId id="273" r:id="rId15"/>
    <p:sldId id="275" r:id="rId16"/>
    <p:sldId id="287" r:id="rId17"/>
    <p:sldId id="265" r:id="rId18"/>
    <p:sldId id="288" r:id="rId19"/>
    <p:sldId id="266" r:id="rId20"/>
    <p:sldId id="284" r:id="rId21"/>
    <p:sldId id="283" r:id="rId22"/>
    <p:sldId id="279" r:id="rId23"/>
    <p:sldId id="281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i Curea" initials="AC" lastIdx="1" clrIdx="0">
    <p:extLst>
      <p:ext uri="{19B8F6BF-5375-455C-9EA6-DF929625EA0E}">
        <p15:presenceInfo xmlns:p15="http://schemas.microsoft.com/office/powerpoint/2012/main" userId="b1d2ae294a4274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95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1" autoAdjust="0"/>
  </p:normalViewPr>
  <p:slideViewPr>
    <p:cSldViewPr snapToGrid="0">
      <p:cViewPr varScale="1">
        <p:scale>
          <a:sx n="108" d="100"/>
          <a:sy n="108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72060-5F58-455A-96F2-6099BA771F85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05912-72A3-4548-92E4-B0728A5A83D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82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5912-72A3-4548-92E4-B0728A5A83D8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9193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5912-72A3-4548-92E4-B0728A5A83D8}" type="slidenum">
              <a:rPr lang="ro-RO" smtClean="0"/>
              <a:t>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7935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5912-72A3-4548-92E4-B0728A5A83D8}" type="slidenum">
              <a:rPr lang="ro-RO" smtClean="0"/>
              <a:t>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674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5912-72A3-4548-92E4-B0728A5A83D8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3879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5912-72A3-4548-92E4-B0728A5A83D8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290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5912-72A3-4548-92E4-B0728A5A83D8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5761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5912-72A3-4548-92E4-B0728A5A83D8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44047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5912-72A3-4548-92E4-B0728A5A83D8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6480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5912-72A3-4548-92E4-B0728A5A83D8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81920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5912-72A3-4548-92E4-B0728A5A83D8}" type="slidenum">
              <a:rPr lang="ro-RO" smtClean="0"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95682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5912-72A3-4548-92E4-B0728A5A83D8}" type="slidenum">
              <a:rPr lang="ro-RO" smtClean="0"/>
              <a:t>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813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7FD229D-1C49-400D-8D06-ED9E1EA17CC8}" type="datetime1">
              <a:rPr lang="en-US" smtClean="0"/>
              <a:t>04-Jul-23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4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3BE0-FE82-40FF-826F-0C68D099571E}" type="datetime1">
              <a:rPr lang="en-US" smtClean="0"/>
              <a:t>04-Jul-23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9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95DF-3F31-42EF-9976-E6E9E6A37C5B}" type="datetime1">
              <a:rPr lang="en-US" smtClean="0"/>
              <a:t>04-Jul-23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35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B71F-6D88-45C4-B0CC-66C160340003}" type="datetime1">
              <a:rPr lang="en-US" smtClean="0"/>
              <a:t>04-Jul-23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5076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5CFB-C97D-4982-B3DD-04955E497F20}" type="datetime1">
              <a:rPr lang="en-US" smtClean="0"/>
              <a:t>04-Jul-23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6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8F06-C0B4-4728-88DA-340482D1EE05}" type="datetime1">
              <a:rPr lang="en-US" smtClean="0"/>
              <a:t>04-Jul-23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24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3656-42E8-40B4-869A-86F82C37C419}" type="datetime1">
              <a:rPr lang="en-US" smtClean="0"/>
              <a:t>04-Jul-23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35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10E-42F1-4E38-BF91-C8AE72DF2ED3}" type="datetime1">
              <a:rPr lang="en-US" smtClean="0"/>
              <a:t>04-Jul-23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11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0D48F-3620-4AC3-8E10-9CE0D699E619}" type="datetime1">
              <a:rPr lang="en-US" smtClean="0"/>
              <a:t>04-Jul-23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3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88DE-68AD-4F99-9458-B3498A37B656}" type="datetime1">
              <a:rPr lang="en-US" smtClean="0"/>
              <a:t>04-Jul-23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2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EFC-5108-425F-900C-89E56DB6E35B}" type="datetime1">
              <a:rPr lang="en-US" smtClean="0"/>
              <a:t>04-Jul-23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3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D61F-5CCD-4644-915D-454A3636CA99}" type="datetime1">
              <a:rPr lang="en-US" smtClean="0"/>
              <a:t>04-Jul-23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8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B963-631D-4F5D-9B96-302B42990C50}" type="datetime1">
              <a:rPr lang="en-US" smtClean="0"/>
              <a:t>04-Jul-23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4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0E4B6-40EA-4466-ABAF-1D6A50DFFA35}" type="datetime1">
              <a:rPr lang="en-US" smtClean="0"/>
              <a:t>04-Jul-23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7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A1489-0106-4CAB-B581-B979D111FE61}" type="datetime1">
              <a:rPr lang="en-US" smtClean="0"/>
              <a:t>04-Jul-23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9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8613-961C-43FC-9064-85A638DEFA86}" type="datetime1">
              <a:rPr lang="en-US" smtClean="0"/>
              <a:t>04-Jul-23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3963-4DD5-4053-9691-FAB904C7BB92}" type="datetime1">
              <a:rPr lang="en-US" smtClean="0"/>
              <a:t>04-Jul-23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4081-7555-4D24-A0EB-25AF408FF592}" type="datetime1">
              <a:rPr lang="en-US" smtClean="0"/>
              <a:t>04-Jul-23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74313-9C9C-41C7-BE87-8C40D7EAB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82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media" Target="../media/media2.mkv"/><Relationship Id="rId7" Type="http://schemas.openxmlformats.org/officeDocument/2006/relationships/image" Target="../media/image6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video" Target="../media/media2.mkv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18" Type="http://schemas.openxmlformats.org/officeDocument/2006/relationships/image" Target="../media/image26.jpeg"/><Relationship Id="rId3" Type="http://schemas.microsoft.com/office/2007/relationships/hdphoto" Target="../media/hdphoto2.wdp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17" Type="http://schemas.openxmlformats.org/officeDocument/2006/relationships/image" Target="../media/image25.jpeg"/><Relationship Id="rId2" Type="http://schemas.openxmlformats.org/officeDocument/2006/relationships/image" Target="../media/image6.pn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19" Type="http://schemas.openxmlformats.org/officeDocument/2006/relationships/image" Target="../media/image27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C8B0F2-4CF2-F61A-8DF6-B79D0142BB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8DCA7-308C-CB40-4417-0D9863205F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563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399BF1-2267-71E6-839F-5EFCCCA35C3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550" y="1871663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565CF9-6503-39FD-5CEB-E4259DF022D5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50C56A-C583-8163-AAD9-7F0FF5914C0A}"/>
                </a:ext>
              </a:extLst>
            </p:cNvPr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C7BBE50-4ADC-0A21-1363-9C0BE327DD43}"/>
                </a:ext>
              </a:extLst>
            </p:cNvPr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EFF6D7D-7E6D-BCE6-C7F4-D0A324796FAC}"/>
                </a:ext>
              </a:extLst>
            </p:cNvPr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D6334E5-814F-CC09-4503-158A7588E96A}"/>
                </a:ext>
              </a:extLst>
            </p:cNvPr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9A35FCF0-7F86-91F3-9B07-E9EF1ECE57DE}"/>
                </a:ext>
              </a:extLst>
            </p:cNvPr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43AA5F2-3DCE-D514-90D6-5DA2327AC62B}"/>
                </a:ext>
              </a:extLst>
            </p:cNvPr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EAA308E-9EE1-A571-B918-ED74D6FE1AD6}"/>
                </a:ext>
              </a:extLst>
            </p:cNvPr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E70141A9-6FF9-2C34-CDF2-47AC77148133}"/>
                </a:ext>
              </a:extLst>
            </p:cNvPr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C58E041-480B-4ACF-2BED-B290EDD3C595}"/>
                </a:ext>
              </a:extLst>
            </p:cNvPr>
            <p:cNvSpPr/>
            <p:nvPr/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81F3D761-8EB8-3712-F1E8-C86965BF8CAA}"/>
                </a:ext>
              </a:extLst>
            </p:cNvPr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C55A8FD3-DB92-9C91-C6CD-C5B509AF0926}"/>
                </a:ext>
              </a:extLst>
            </p:cNvPr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1C4927EF-8BDD-8856-20D1-C2A2C14327E1}"/>
                </a:ext>
              </a:extLst>
            </p:cNvPr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BE3EB0-27C5-4814-B884-A9593AA7F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6915" y="941859"/>
            <a:ext cx="5881687" cy="4221162"/>
          </a:xfrm>
        </p:spPr>
        <p:txBody>
          <a:bodyPr rtlCol="0"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de explorare și cartografiere automată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A20C0-D4DA-7397-7A6C-1EB9AB39C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504" y="579638"/>
            <a:ext cx="4008327" cy="5249863"/>
          </a:xfrm>
        </p:spPr>
        <p:txBody>
          <a:bodyPr rtlCol="0" anchor="ctr">
            <a:normAutofit/>
          </a:bodyPr>
          <a:lstStyle/>
          <a:p>
            <a:pPr algn="r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Student: </a:t>
            </a:r>
          </a:p>
          <a:p>
            <a:pPr algn="r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Curea Andrei-Marian, </a:t>
            </a:r>
            <a:r>
              <a:rPr lang="en-US" sz="2400" dirty="0" err="1">
                <a:solidFill>
                  <a:schemeClr val="tx1"/>
                </a:solidFill>
              </a:rPr>
              <a:t>Grupa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  <a:r>
              <a:rPr lang="ro-RO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442C</a:t>
            </a:r>
          </a:p>
          <a:p>
            <a:pPr algn="r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dirty="0" err="1">
                <a:solidFill>
                  <a:schemeClr val="tx1"/>
                </a:solidFill>
              </a:rPr>
              <a:t>Coordonator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</a:p>
          <a:p>
            <a:pPr algn="r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ro-RO" sz="2400" dirty="0">
                <a:solidFill>
                  <a:schemeClr val="tx1"/>
                </a:solidFill>
              </a:rPr>
              <a:t>Ș</a:t>
            </a:r>
            <a:r>
              <a:rPr lang="en-US" sz="2400" dirty="0">
                <a:solidFill>
                  <a:schemeClr val="tx1"/>
                </a:solidFill>
              </a:rPr>
              <a:t>.L. Dr. Ing. </a:t>
            </a:r>
            <a:r>
              <a:rPr lang="en-US" sz="2400" dirty="0" err="1">
                <a:solidFill>
                  <a:schemeClr val="tx1"/>
                </a:solidFill>
              </a:rPr>
              <a:t>Alexandru</a:t>
            </a:r>
            <a:r>
              <a:rPr lang="en-US" sz="2400" dirty="0">
                <a:solidFill>
                  <a:schemeClr val="tx1"/>
                </a:solidFill>
              </a:rPr>
              <a:t> M. ANTONESCU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8078BC6-00AF-E582-F98D-9F0420FEE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432298"/>
              </p:ext>
            </p:extLst>
          </p:nvPr>
        </p:nvGraphicFramePr>
        <p:xfrm>
          <a:off x="-41885" y="0"/>
          <a:ext cx="11898312" cy="639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4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762">
                <a:tc>
                  <a:txBody>
                    <a:bodyPr/>
                    <a:lstStyle/>
                    <a:p>
                      <a:pPr algn="ctr"/>
                      <a:r>
                        <a:rPr lang="it-IT" sz="2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Universitatea POLITEHNICA din Bucureşti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30" marR="91430" marT="45624" marB="456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0" marR="91430" marT="45624" marB="456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0" marR="91430" marT="45624" marB="456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444" name="Picture 26" descr="A clock hanging on the wall&#10;&#10;Description automatically generated">
            <a:extLst>
              <a:ext uri="{FF2B5EF4-FFF2-40B4-BE49-F238E27FC236}">
                <a16:creationId xmlns:a16="http://schemas.microsoft.com/office/drawing/2014/main" id="{57F1D552-AB4F-B685-2ABA-6D454D29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664" y="-56053"/>
            <a:ext cx="1366838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2FB2F4-3E92-8FC0-6F66-7A2E27448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7404" y="36850"/>
            <a:ext cx="1160357" cy="11603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79CE-19D3-D2FF-7E08-919B65F5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" y="0"/>
            <a:ext cx="12192000" cy="962025"/>
          </a:xfrm>
        </p:spPr>
        <p:txBody>
          <a:bodyPr/>
          <a:lstStyle/>
          <a:p>
            <a:pPr algn="ctr"/>
            <a:r>
              <a:rPr lang="en-US" b="1" u="sng" dirty="0" err="1">
                <a:solidFill>
                  <a:schemeClr val="bg1"/>
                </a:solidFill>
              </a:rPr>
              <a:t>Realizarea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cablajelor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imprimate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FF672-7DF4-7746-AD96-160DF4A16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97088"/>
            <a:ext cx="3854782" cy="4468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98EA5-DFD2-F4C1-DEF2-2BB4370BD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782" y="2097088"/>
            <a:ext cx="3838086" cy="4468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333324-531B-6A08-3B4B-05ECBFBF8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479" y="2097088"/>
            <a:ext cx="3325516" cy="4468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5E197-7819-2679-1265-D545DBE56EC3}"/>
              </a:ext>
            </a:extLst>
          </p:cNvPr>
          <p:cNvSpPr txBox="1"/>
          <p:nvPr/>
        </p:nvSpPr>
        <p:spPr>
          <a:xfrm>
            <a:off x="0" y="96285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Design PCB </a:t>
            </a:r>
            <a:r>
              <a:rPr lang="en-US" sz="2400" dirty="0" err="1">
                <a:solidFill>
                  <a:schemeClr val="bg1"/>
                </a:solidFill>
              </a:rPr>
              <a:t>Plac</a:t>
            </a:r>
            <a:r>
              <a:rPr lang="ro-RO" sz="2400" dirty="0">
                <a:solidFill>
                  <a:schemeClr val="bg1"/>
                </a:solidFill>
              </a:rPr>
              <a:t>ă de Control Senzori Ambientali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1EE4F-F492-6E29-91D6-2FE7F11DA3C8}"/>
              </a:ext>
            </a:extLst>
          </p:cNvPr>
          <p:cNvSpPr txBox="1"/>
          <p:nvPr/>
        </p:nvSpPr>
        <p:spPr>
          <a:xfrm>
            <a:off x="947046" y="1648709"/>
            <a:ext cx="196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</a:rPr>
              <a:t>Top Layer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CE2F0-88AF-FDD0-2DC0-C15D2DEEA294}"/>
              </a:ext>
            </a:extLst>
          </p:cNvPr>
          <p:cNvSpPr txBox="1"/>
          <p:nvPr/>
        </p:nvSpPr>
        <p:spPr>
          <a:xfrm>
            <a:off x="4793479" y="1648709"/>
            <a:ext cx="196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</a:rPr>
              <a:t>Bottom Layer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F030A-93A1-5AC3-5A4E-F9F8374AD3E1}"/>
              </a:ext>
            </a:extLst>
          </p:cNvPr>
          <p:cNvSpPr txBox="1"/>
          <p:nvPr/>
        </p:nvSpPr>
        <p:spPr>
          <a:xfrm>
            <a:off x="9251406" y="1635423"/>
            <a:ext cx="23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</a:rPr>
              <a:t>Placă populată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5861C5-D375-ADF0-774A-79239BFC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10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184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023DAB9-F5A9-C473-A0D4-B0E886672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798151" y="1658144"/>
            <a:ext cx="4609737" cy="3541712"/>
          </a:xfrm>
        </p:spPr>
      </p:pic>
      <p:pic>
        <p:nvPicPr>
          <p:cNvPr id="5" name="2023-05-05 00-31-19">
            <a:hlinkClick r:id="" action="ppaction://media"/>
            <a:extLst>
              <a:ext uri="{FF2B5EF4-FFF2-40B4-BE49-F238E27FC236}">
                <a16:creationId xmlns:a16="http://schemas.microsoft.com/office/drawing/2014/main" id="{950A9AE3-A3EF-873E-C621-F4BA161F9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21078" y="-1"/>
            <a:ext cx="5970923" cy="3358644"/>
          </a:xfrm>
          <a:prstGeom prst="rect">
            <a:avLst/>
          </a:prstGeom>
        </p:spPr>
      </p:pic>
      <p:pic>
        <p:nvPicPr>
          <p:cNvPr id="6" name="2023-05-05 00-42-47">
            <a:hlinkClick r:id="" action="ppaction://media"/>
            <a:extLst>
              <a:ext uri="{FF2B5EF4-FFF2-40B4-BE49-F238E27FC236}">
                <a16:creationId xmlns:a16="http://schemas.microsoft.com/office/drawing/2014/main" id="{44168062-9679-794D-4624-20B05B6DDB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21076" y="3430442"/>
            <a:ext cx="5970924" cy="3427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2EE27-2FC3-9F1C-60F8-CF06D3EB3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66187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ro-RO" b="1" u="sng" dirty="0">
                <a:solidFill>
                  <a:schemeClr val="bg1"/>
                </a:solidFill>
              </a:rPr>
              <a:t>Proiectarea 3d a șasiului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738EE-9598-F071-81B6-A6C40E58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385299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>
                <a:solidFill>
                  <a:schemeClr val="bg1"/>
                </a:solidFill>
              </a:rPr>
              <a:t>11</a:t>
            </a:fld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0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5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1731A8-FFFE-430C-7A42-EE9122B2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5177"/>
            <a:ext cx="5214324" cy="4448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7BF48C-79B7-EA13-9551-02252461A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374" y="1591988"/>
            <a:ext cx="6439626" cy="4446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7E9C5F-9E9C-5270-CA86-477C76418751}"/>
              </a:ext>
            </a:extLst>
          </p:cNvPr>
          <p:cNvSpPr txBox="1"/>
          <p:nvPr/>
        </p:nvSpPr>
        <p:spPr>
          <a:xfrm>
            <a:off x="1088795" y="5662539"/>
            <a:ext cx="303543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Ansamblu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montare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motoare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B02DD7-693A-8B96-C8DB-55D4264CE7D8}"/>
              </a:ext>
            </a:extLst>
          </p:cNvPr>
          <p:cNvSpPr txBox="1">
            <a:spLocks/>
          </p:cNvSpPr>
          <p:nvPr/>
        </p:nvSpPr>
        <p:spPr>
          <a:xfrm>
            <a:off x="0" y="333375"/>
            <a:ext cx="121920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b="1" u="sng" dirty="0">
                <a:solidFill>
                  <a:schemeClr val="bg1"/>
                </a:solidFill>
              </a:rPr>
              <a:t>Proiectarea 3d a șasiului</a:t>
            </a:r>
            <a:r>
              <a:rPr lang="en-US" b="1" u="sng" dirty="0">
                <a:solidFill>
                  <a:schemeClr val="bg1"/>
                </a:solidFill>
              </a:rPr>
              <a:t>: </a:t>
            </a:r>
            <a:r>
              <a:rPr lang="en-US" b="1" u="sng" dirty="0" err="1">
                <a:solidFill>
                  <a:schemeClr val="bg1"/>
                </a:solidFill>
              </a:rPr>
              <a:t>Montarea</a:t>
            </a:r>
            <a:r>
              <a:rPr lang="en-US" b="1" u="sng" dirty="0">
                <a:solidFill>
                  <a:schemeClr val="bg1"/>
                </a:solidFill>
              </a:rPr>
              <a:t> Ro</a:t>
            </a:r>
            <a:r>
              <a:rPr lang="ro-RO" b="1" u="sng" dirty="0">
                <a:solidFill>
                  <a:schemeClr val="bg1"/>
                </a:solidFill>
              </a:rPr>
              <a:t>ț</a:t>
            </a:r>
            <a:r>
              <a:rPr lang="en-US" b="1" u="sng" dirty="0" err="1">
                <a:solidFill>
                  <a:schemeClr val="bg1"/>
                </a:solidFill>
              </a:rPr>
              <a:t>ilor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1C7597-973E-0EE1-ECB3-B92E4D142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631" y="1085850"/>
            <a:ext cx="10407300" cy="448774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Probleme</a:t>
            </a:r>
            <a:r>
              <a:rPr lang="en-US" dirty="0">
                <a:solidFill>
                  <a:schemeClr val="bg1"/>
                </a:solidFill>
              </a:rPr>
              <a:t> de design: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Motoare</a:t>
            </a:r>
            <a:r>
              <a:rPr lang="en-US" dirty="0">
                <a:solidFill>
                  <a:schemeClr val="bg1"/>
                </a:solidFill>
              </a:rPr>
              <a:t> cu </a:t>
            </a:r>
            <a:r>
              <a:rPr lang="en-US" dirty="0" err="1">
                <a:solidFill>
                  <a:schemeClr val="bg1"/>
                </a:solidFill>
              </a:rPr>
              <a:t>cuplu</a:t>
            </a:r>
            <a:r>
              <a:rPr lang="ro-RO" dirty="0">
                <a:solidFill>
                  <a:schemeClr val="bg1"/>
                </a:solidFill>
              </a:rPr>
              <a:t> mecanic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relativ </a:t>
            </a:r>
            <a:r>
              <a:rPr lang="en-US" dirty="0">
                <a:solidFill>
                  <a:schemeClr val="bg1"/>
                </a:solidFill>
              </a:rPr>
              <a:t>mic;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Ro</a:t>
            </a:r>
            <a:r>
              <a:rPr lang="ro-RO" dirty="0">
                <a:solidFill>
                  <a:schemeClr val="bg1"/>
                </a:solidFill>
              </a:rPr>
              <a:t>ți grele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Frecare</a:t>
            </a:r>
            <a:r>
              <a:rPr lang="en-US" dirty="0">
                <a:solidFill>
                  <a:schemeClr val="bg1"/>
                </a:solidFill>
              </a:rPr>
              <a:t> mare;</a:t>
            </a:r>
            <a:endParaRPr lang="ro-RO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o-RO" dirty="0">
                <a:solidFill>
                  <a:schemeClr val="bg1"/>
                </a:solidFill>
              </a:rPr>
              <a:t>Soluți</a:t>
            </a:r>
            <a:r>
              <a:rPr lang="en-US" dirty="0">
                <a:solidFill>
                  <a:schemeClr val="bg1"/>
                </a:solidFill>
              </a:rPr>
              <a:t>i: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Rulmen</a:t>
            </a:r>
            <a:r>
              <a:rPr lang="ro-RO" dirty="0">
                <a:solidFill>
                  <a:schemeClr val="bg1"/>
                </a:solidFill>
              </a:rPr>
              <a:t>ți de suport roată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Mecanisme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de aliniere a roților cu axurile motoarelor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Ro</a:t>
            </a:r>
            <a:r>
              <a:rPr lang="ro-RO" dirty="0">
                <a:solidFill>
                  <a:schemeClr val="bg1"/>
                </a:solidFill>
              </a:rPr>
              <a:t>ți perfect perpendiculare cu solul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3B521-0C04-751A-6970-6BA33D7D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686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8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39A7-8681-ACC1-A484-2981ABEF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8994"/>
          </a:xfrm>
        </p:spPr>
        <p:txBody>
          <a:bodyPr/>
          <a:lstStyle/>
          <a:p>
            <a:pPr algn="ctr"/>
            <a:r>
              <a:rPr lang="ro-RO" b="1" u="sng" dirty="0">
                <a:solidFill>
                  <a:schemeClr val="bg1"/>
                </a:solidFill>
              </a:rPr>
              <a:t>Asamblare top &amp; Middle layer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D8E8E-AD82-102E-0BB4-041BB762A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3" y="704115"/>
            <a:ext cx="5195219" cy="292088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8BB433-3B1A-DE6B-188C-38000D6A74DF}"/>
              </a:ext>
            </a:extLst>
          </p:cNvPr>
          <p:cNvSpPr txBox="1"/>
          <p:nvPr/>
        </p:nvSpPr>
        <p:spPr>
          <a:xfrm>
            <a:off x="1584960" y="3255672"/>
            <a:ext cx="43096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Top Layer – Senzori Ambientali &amp; LiDAR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4A21F0-307A-E86F-27F5-4528B74A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5304"/>
            <a:ext cx="2796066" cy="344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2C9745-6BB1-A014-82D7-675DDC466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555164" y="1052206"/>
            <a:ext cx="3443170" cy="2769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18761-5887-253B-6258-3FC9800EE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158472"/>
            <a:ext cx="5580597" cy="2515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73B65E-9FFB-854A-2455-C2492E339FC6}"/>
              </a:ext>
            </a:extLst>
          </p:cNvPr>
          <p:cNvSpPr txBox="1"/>
          <p:nvPr/>
        </p:nvSpPr>
        <p:spPr>
          <a:xfrm>
            <a:off x="8683118" y="704115"/>
            <a:ext cx="29783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Middle Layer Suport PCB-uri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4850F4-66C1-48D9-E0FB-4D669B64FF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832" y="4299998"/>
            <a:ext cx="5195219" cy="23742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453EE2-F831-A54F-45E3-13C531702703}"/>
              </a:ext>
            </a:extLst>
          </p:cNvPr>
          <p:cNvSpPr txBox="1"/>
          <p:nvPr/>
        </p:nvSpPr>
        <p:spPr>
          <a:xfrm>
            <a:off x="1950684" y="6304872"/>
            <a:ext cx="394395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Top Layer – Senzori ambientali &amp; RPi4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A98E3-A572-BFEC-CD04-6FBB29CDA7A4}"/>
              </a:ext>
            </a:extLst>
          </p:cNvPr>
          <p:cNvSpPr txBox="1"/>
          <p:nvPr/>
        </p:nvSpPr>
        <p:spPr>
          <a:xfrm>
            <a:off x="10121461" y="3794234"/>
            <a:ext cx="153997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ro-RO" dirty="0">
                <a:solidFill>
                  <a:schemeClr val="bg1"/>
                </a:solidFill>
              </a:rPr>
              <a:t>Vedere de </a:t>
            </a:r>
            <a:r>
              <a:rPr lang="en-US" dirty="0">
                <a:solidFill>
                  <a:schemeClr val="bg1"/>
                </a:solidFill>
              </a:rPr>
              <a:t>Jos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417A1-0D8B-E843-5B57-62843DE4EC58}"/>
              </a:ext>
            </a:extLst>
          </p:cNvPr>
          <p:cNvSpPr txBox="1"/>
          <p:nvPr/>
        </p:nvSpPr>
        <p:spPr>
          <a:xfrm>
            <a:off x="6103584" y="6295005"/>
            <a:ext cx="19096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ro-RO" dirty="0">
                <a:solidFill>
                  <a:schemeClr val="bg1"/>
                </a:solidFill>
              </a:rPr>
              <a:t>Vedere din </a:t>
            </a:r>
            <a:r>
              <a:rPr lang="en-US" dirty="0">
                <a:solidFill>
                  <a:schemeClr val="bg1"/>
                </a:solidFill>
              </a:rPr>
              <a:t>Lateral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3E81F-1600-3B8C-AB38-C983360ED90E}"/>
              </a:ext>
            </a:extLst>
          </p:cNvPr>
          <p:cNvSpPr txBox="1"/>
          <p:nvPr/>
        </p:nvSpPr>
        <p:spPr>
          <a:xfrm>
            <a:off x="7351190" y="3791687"/>
            <a:ext cx="153997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ro-RO" dirty="0">
                <a:solidFill>
                  <a:schemeClr val="bg1"/>
                </a:solidFill>
              </a:rPr>
              <a:t>Vedere de </a:t>
            </a:r>
            <a:r>
              <a:rPr lang="en-US" dirty="0">
                <a:solidFill>
                  <a:schemeClr val="bg1"/>
                </a:solidFill>
              </a:rPr>
              <a:t>Sus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6DC5FB-B157-D4F9-4A8D-EF822220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>
                <a:solidFill>
                  <a:schemeClr val="tx1"/>
                </a:solidFill>
              </a:rPr>
              <a:t>13</a:t>
            </a:fld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83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3" grpId="0" animBg="1"/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39A7-8681-ACC1-A484-2981ABEF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0837"/>
            <a:ext cx="12192000" cy="798994"/>
          </a:xfrm>
        </p:spPr>
        <p:txBody>
          <a:bodyPr/>
          <a:lstStyle/>
          <a:p>
            <a:pPr algn="ctr"/>
            <a:r>
              <a:rPr lang="ro-RO" b="1" u="sng" dirty="0">
                <a:solidFill>
                  <a:schemeClr val="bg1"/>
                </a:solidFill>
              </a:rPr>
              <a:t>Asamblare Bottom Layer</a:t>
            </a:r>
            <a:endParaRPr lang="en-US" b="1" u="sng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540DD-85E7-398A-5211-691A65A81FDB}"/>
              </a:ext>
            </a:extLst>
          </p:cNvPr>
          <p:cNvGrpSpPr/>
          <p:nvPr/>
        </p:nvGrpSpPr>
        <p:grpSpPr>
          <a:xfrm>
            <a:off x="1374863" y="1382727"/>
            <a:ext cx="9518038" cy="4814435"/>
            <a:chOff x="1566039" y="1821713"/>
            <a:chExt cx="9341415" cy="391204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AE49EBB-1915-E4A3-7907-50454C95968C}"/>
                </a:ext>
              </a:extLst>
            </p:cNvPr>
            <p:cNvGrpSpPr/>
            <p:nvPr/>
          </p:nvGrpSpPr>
          <p:grpSpPr>
            <a:xfrm>
              <a:off x="1566040" y="2191045"/>
              <a:ext cx="9341414" cy="3542710"/>
              <a:chOff x="1022627" y="2105320"/>
              <a:chExt cx="9341414" cy="354271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3FA1F91-6F53-A74F-53A0-C993D57F5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89222" y="2105320"/>
                <a:ext cx="4674819" cy="354271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4F2723A-157D-DDF0-188E-646C404653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92" r="9068"/>
              <a:stretch/>
            </p:blipFill>
            <p:spPr>
              <a:xfrm>
                <a:off x="1022627" y="2105320"/>
                <a:ext cx="4666595" cy="354271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FD8799-0C36-5466-EE31-99AD833C9BA5}"/>
                </a:ext>
              </a:extLst>
            </p:cNvPr>
            <p:cNvSpPr txBox="1"/>
            <p:nvPr/>
          </p:nvSpPr>
          <p:spPr>
            <a:xfrm>
              <a:off x="1566039" y="1821713"/>
              <a:ext cx="934141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Bottom Layer – Suport </a:t>
              </a:r>
              <a:r>
                <a:rPr lang="en-US" dirty="0">
                  <a:solidFill>
                    <a:schemeClr val="bg1"/>
                  </a:solidFill>
                </a:rPr>
                <a:t>an</a:t>
              </a:r>
              <a:r>
                <a:rPr lang="ro-RO" dirty="0">
                  <a:solidFill>
                    <a:schemeClr val="bg1"/>
                  </a:solidFill>
                </a:rPr>
                <a:t>samblu roți, baterii, senzori ultrasonici, circuite de protecție </a:t>
              </a:r>
              <a:r>
                <a:rPr lang="en-US" dirty="0">
                  <a:solidFill>
                    <a:schemeClr val="bg1"/>
                  </a:solidFill>
                </a:rPr>
                <a:t>b</a:t>
              </a:r>
              <a:r>
                <a:rPr lang="ro-RO" dirty="0">
                  <a:solidFill>
                    <a:schemeClr val="bg1"/>
                  </a:solidFill>
                </a:rPr>
                <a:t>aterii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9255C-2ED5-82AE-6D88-74A8293D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14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2022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39A7-8681-ACC1-A484-2981ABEF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0837"/>
            <a:ext cx="12192000" cy="798994"/>
          </a:xfrm>
        </p:spPr>
        <p:txBody>
          <a:bodyPr/>
          <a:lstStyle/>
          <a:p>
            <a:pPr algn="ctr"/>
            <a:r>
              <a:rPr lang="ro-RO" b="1" u="sng" dirty="0">
                <a:solidFill>
                  <a:schemeClr val="bg1"/>
                </a:solidFill>
              </a:rPr>
              <a:t>Asamblare parțială și finală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1351B-0BDE-8A6D-2266-80DCF6AA4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60" r="6098" b="17905"/>
          <a:stretch/>
        </p:blipFill>
        <p:spPr>
          <a:xfrm>
            <a:off x="6127704" y="1453940"/>
            <a:ext cx="4645400" cy="4840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8C316B-978E-B64F-9123-F4A842C0CA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r="5963" b="3841"/>
          <a:stretch/>
        </p:blipFill>
        <p:spPr>
          <a:xfrm rot="5400000">
            <a:off x="1284802" y="1807614"/>
            <a:ext cx="4840707" cy="41333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04205-32E0-21FB-AB58-50D68B4B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15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6414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2F4F-4860-EB7D-6698-51E71BD0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442"/>
            <a:ext cx="12192000" cy="582477"/>
          </a:xfrm>
        </p:spPr>
        <p:txBody>
          <a:bodyPr>
            <a:normAutofit fontScale="90000"/>
          </a:bodyPr>
          <a:lstStyle/>
          <a:p>
            <a:pPr algn="ctr"/>
            <a:r>
              <a:rPr lang="ro-RO" b="1" u="sng" dirty="0">
                <a:solidFill>
                  <a:schemeClr val="bg1"/>
                </a:solidFill>
              </a:rPr>
              <a:t>Software de control</a:t>
            </a:r>
            <a:r>
              <a:rPr lang="en-US" b="1" u="sng" dirty="0">
                <a:solidFill>
                  <a:schemeClr val="bg1"/>
                </a:solidFill>
              </a:rPr>
              <a:t>: </a:t>
            </a:r>
            <a:r>
              <a:rPr lang="en-US" b="1" u="sng" dirty="0" err="1">
                <a:solidFill>
                  <a:schemeClr val="bg1"/>
                </a:solidFill>
              </a:rPr>
              <a:t>Comunica</a:t>
            </a:r>
            <a:r>
              <a:rPr lang="ro-RO" b="1" u="sng" dirty="0">
                <a:solidFill>
                  <a:schemeClr val="bg1"/>
                </a:solidFill>
              </a:rPr>
              <a:t>ție pe Serială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A79E9-8EE5-3066-337D-E09759046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8546"/>
            <a:ext cx="12192000" cy="2789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CCC91-0E6F-2DA5-F2ED-A3DFCFDC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49244" y="-403505"/>
            <a:ext cx="3493511" cy="54505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2B69B-F877-67CC-CEA9-CBD490B8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46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2F4F-4860-EB7D-6698-51E71BD0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442"/>
            <a:ext cx="12192000" cy="582477"/>
          </a:xfrm>
        </p:spPr>
        <p:txBody>
          <a:bodyPr>
            <a:normAutofit fontScale="90000"/>
          </a:bodyPr>
          <a:lstStyle/>
          <a:p>
            <a:pPr algn="ctr"/>
            <a:r>
              <a:rPr lang="ro-RO" b="1" u="sng" dirty="0">
                <a:solidFill>
                  <a:schemeClr val="bg1"/>
                </a:solidFill>
              </a:rPr>
              <a:t>Software de control</a:t>
            </a:r>
            <a:r>
              <a:rPr lang="en-US" b="1" u="sng" dirty="0">
                <a:solidFill>
                  <a:schemeClr val="bg1"/>
                </a:solidFill>
              </a:rPr>
              <a:t>: </a:t>
            </a:r>
            <a:r>
              <a:rPr lang="ro-RO" b="1" u="sng" dirty="0">
                <a:solidFill>
                  <a:schemeClr val="bg1"/>
                </a:solidFill>
              </a:rPr>
              <a:t>Arhitectură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DBE6FE-D910-9417-182B-2878670C2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034"/>
            <a:ext cx="12271837" cy="6282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EAA37-7BA6-C24E-5D90-5151F894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0" y="6492875"/>
            <a:ext cx="771089" cy="365125"/>
          </a:xfrm>
        </p:spPr>
        <p:txBody>
          <a:bodyPr/>
          <a:lstStyle/>
          <a:p>
            <a:fld id="{738CE809-0DBB-435C-894E-2FEEA99D1AD8}" type="slidenum">
              <a:rPr lang="ro-RO" sz="2800" smtClean="0">
                <a:solidFill>
                  <a:schemeClr val="bg1"/>
                </a:solidFill>
              </a:rPr>
              <a:t>17</a:t>
            </a:fld>
            <a:endParaRPr lang="ro-R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90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2F4F-4860-EB7D-6698-51E71BD0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442"/>
            <a:ext cx="12192000" cy="582477"/>
          </a:xfrm>
        </p:spPr>
        <p:txBody>
          <a:bodyPr>
            <a:normAutofit fontScale="90000"/>
          </a:bodyPr>
          <a:lstStyle/>
          <a:p>
            <a:pPr algn="ctr"/>
            <a:r>
              <a:rPr lang="ro-RO" b="1" u="sng" dirty="0">
                <a:solidFill>
                  <a:schemeClr val="bg1"/>
                </a:solidFill>
              </a:rPr>
              <a:t>Software de control</a:t>
            </a:r>
            <a:r>
              <a:rPr lang="en-US" b="1" u="sng" dirty="0">
                <a:solidFill>
                  <a:schemeClr val="bg1"/>
                </a:solidFill>
              </a:rPr>
              <a:t>: Co</a:t>
            </a:r>
            <a:r>
              <a:rPr lang="ro-RO" b="1" u="sng" dirty="0">
                <a:solidFill>
                  <a:schemeClr val="bg1"/>
                </a:solidFill>
              </a:rPr>
              <a:t>ntrol Mișcare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83FF6-DBB9-0FDF-6F58-E77370D7F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63" y="575035"/>
            <a:ext cx="7900673" cy="2322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21CD0-2D80-6B7D-81F4-1CB3A92C4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663" y="2897192"/>
            <a:ext cx="7900673" cy="38003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18B32-4B2B-61CA-E8F1-707F352E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80959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18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9425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4060-FE30-81A5-4CC9-73AE84EB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991"/>
            <a:ext cx="12192000" cy="680324"/>
          </a:xfrm>
        </p:spPr>
        <p:txBody>
          <a:bodyPr/>
          <a:lstStyle/>
          <a:p>
            <a:pPr algn="ctr"/>
            <a:r>
              <a:rPr lang="ro-RO" b="1" u="sng" dirty="0">
                <a:solidFill>
                  <a:schemeClr val="bg1"/>
                </a:solidFill>
              </a:rPr>
              <a:t>Concluzii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25F50-E8CC-1C74-59A5-E73A84C6D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775" y="967843"/>
            <a:ext cx="10661715" cy="3991034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Lucrarea combină concepte din Robotică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o-RO" dirty="0">
                <a:solidFill>
                  <a:schemeClr val="bg1"/>
                </a:solidFill>
              </a:rPr>
              <a:t>Modelare 3D, Programare și PCB Design, care rezultă într-un robot cu multe grade de mișcare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ro-RO" dirty="0">
              <a:solidFill>
                <a:schemeClr val="bg1"/>
              </a:solidFill>
            </a:endParaRPr>
          </a:p>
          <a:p>
            <a:r>
              <a:rPr lang="ro-RO" dirty="0">
                <a:solidFill>
                  <a:schemeClr val="bg1"/>
                </a:solidFill>
              </a:rPr>
              <a:t>S-a construit un șasiu modular ce poate integra toate ansamblele robotului, plus altele adiționale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</a:rPr>
              <a:t>S-au </a:t>
            </a:r>
            <a:r>
              <a:rPr lang="en-US" dirty="0" err="1">
                <a:solidFill>
                  <a:schemeClr val="bg1"/>
                </a:solidFill>
              </a:rPr>
              <a:t>realizat</a:t>
            </a:r>
            <a:r>
              <a:rPr lang="en-US" dirty="0">
                <a:solidFill>
                  <a:schemeClr val="bg1"/>
                </a:solidFill>
              </a:rPr>
              <a:t> PCB-</a:t>
            </a:r>
            <a:r>
              <a:rPr lang="en-US" dirty="0" err="1">
                <a:solidFill>
                  <a:schemeClr val="bg1"/>
                </a:solidFill>
              </a:rPr>
              <a:t>uri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modulare </a:t>
            </a:r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alimentare</a:t>
            </a:r>
            <a:r>
              <a:rPr lang="en-US" dirty="0">
                <a:solidFill>
                  <a:schemeClr val="bg1"/>
                </a:solidFill>
              </a:rPr>
              <a:t>, control al </a:t>
            </a:r>
            <a:r>
              <a:rPr lang="en-US" dirty="0" err="1">
                <a:solidFill>
                  <a:schemeClr val="bg1"/>
                </a:solidFill>
              </a:rPr>
              <a:t>motoarelor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al </a:t>
            </a:r>
            <a:r>
              <a:rPr lang="en-US" dirty="0" err="1">
                <a:solidFill>
                  <a:schemeClr val="bg1"/>
                </a:solidFill>
              </a:rPr>
              <a:t>senzorilor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ro-RO" dirty="0">
                <a:solidFill>
                  <a:schemeClr val="bg1"/>
                </a:solidFill>
              </a:rPr>
              <a:t>Controlul </a:t>
            </a:r>
            <a:r>
              <a:rPr lang="en-US" dirty="0">
                <a:solidFill>
                  <a:schemeClr val="bg1"/>
                </a:solidFill>
              </a:rPr>
              <a:t>mi</a:t>
            </a:r>
            <a:r>
              <a:rPr lang="ro-RO" dirty="0">
                <a:solidFill>
                  <a:schemeClr val="bg1"/>
                </a:solidFill>
              </a:rPr>
              <a:t>șcării robotului este realizat din tastatură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ro-RO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o-RO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0CF9F0-5979-53DA-1A6F-8C0656CC8320}"/>
              </a:ext>
            </a:extLst>
          </p:cNvPr>
          <p:cNvSpPr txBox="1">
            <a:spLocks/>
          </p:cNvSpPr>
          <p:nvPr/>
        </p:nvSpPr>
        <p:spPr>
          <a:xfrm>
            <a:off x="1141412" y="4958876"/>
            <a:ext cx="9905999" cy="4075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FE39E-377E-A720-0987-720442CC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9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2322-65F5-5A01-3E00-48896FDC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017"/>
            <a:ext cx="10515600" cy="1325563"/>
          </a:xfrm>
        </p:spPr>
        <p:txBody>
          <a:bodyPr/>
          <a:lstStyle/>
          <a:p>
            <a:pPr algn="l"/>
            <a:r>
              <a:rPr lang="en-US" b="1" u="sng" dirty="0" err="1">
                <a:solidFill>
                  <a:schemeClr val="bg1"/>
                </a:solidFill>
              </a:rPr>
              <a:t>Cuprins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343A-4193-C58A-2482-0D5425EF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099"/>
            <a:ext cx="10209211" cy="4833725"/>
          </a:xfrm>
        </p:spPr>
        <p:txBody>
          <a:bodyPr>
            <a:normAutofit lnSpcReduction="1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Introducere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Schema bloc a </a:t>
            </a:r>
            <a:r>
              <a:rPr lang="en-US" dirty="0" err="1">
                <a:solidFill>
                  <a:schemeClr val="bg1"/>
                </a:solidFill>
              </a:rPr>
              <a:t>Robotului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Proiectarea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schemelor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electronice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Realizarea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cablajelor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imprimate</a:t>
            </a:r>
            <a:endParaRPr lang="ro-RO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Proiectarea</a:t>
            </a:r>
            <a:r>
              <a:rPr lang="en-US" b="1" dirty="0">
                <a:solidFill>
                  <a:schemeClr val="bg1"/>
                </a:solidFill>
              </a:rPr>
              <a:t> 3D a </a:t>
            </a:r>
            <a:r>
              <a:rPr lang="ro-RO" b="1" dirty="0">
                <a:solidFill>
                  <a:schemeClr val="bg1"/>
                </a:solidFill>
              </a:rPr>
              <a:t>șasiului</a:t>
            </a:r>
          </a:p>
          <a:p>
            <a:r>
              <a:rPr lang="ro-RO" b="1" dirty="0">
                <a:solidFill>
                  <a:schemeClr val="bg1"/>
                </a:solidFill>
              </a:rPr>
              <a:t>Software de control</a:t>
            </a:r>
          </a:p>
          <a:p>
            <a:r>
              <a:rPr lang="ro-RO" dirty="0">
                <a:solidFill>
                  <a:schemeClr val="bg1"/>
                </a:solidFill>
              </a:rPr>
              <a:t>Asamblare</a:t>
            </a:r>
          </a:p>
          <a:p>
            <a:r>
              <a:rPr lang="ro-RO" b="1" dirty="0">
                <a:solidFill>
                  <a:schemeClr val="bg1"/>
                </a:solidFill>
              </a:rPr>
              <a:t>Concluzii</a:t>
            </a:r>
          </a:p>
          <a:p>
            <a:r>
              <a:rPr lang="ro-RO" b="1" dirty="0">
                <a:solidFill>
                  <a:schemeClr val="bg1"/>
                </a:solidFill>
              </a:rPr>
              <a:t>Viitoare îmbunătățiri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72D5F-06E6-D654-20DE-9E2F9A14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72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A994A7-2825-E4FB-668D-16B314ED4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452" y="1231708"/>
            <a:ext cx="10402459" cy="4290203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Platforma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are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nevoie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de 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software dedicat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pentru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automatizare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;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Implementarea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suspensii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pentru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ans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mblul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montare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ro</a:t>
            </a:r>
            <a:r>
              <a:rPr lang="ro-RO" sz="2800" dirty="0">
                <a:solidFill>
                  <a:schemeClr val="bg1"/>
                </a:solidFill>
                <a:latin typeface="Tw Cen MT" panose="020B0602020104020603"/>
              </a:rPr>
              <a:t>ț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ilor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;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Motoare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BLDC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cu transmisie prin curea sau angrenaje de creștere a cuplului mecanic al roților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;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o-RO" sz="2800" dirty="0">
                <a:solidFill>
                  <a:schemeClr val="bg1"/>
                </a:solidFill>
                <a:latin typeface="Tw Cen MT" panose="020B0602020104020603" pitchFamily="34" charset="0"/>
              </a:rPr>
              <a:t>M</a:t>
            </a:r>
            <a:r>
              <a:rPr kumimoji="0" lang="ro-RO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odularizare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/funcționalități adiționale (stație de încărcare wireless,</a:t>
            </a:r>
            <a:r>
              <a:rPr kumimoji="0" lang="ro-RO" sz="28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BMS,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senzori</a:t>
            </a:r>
            <a:r>
              <a:rPr lang="ro-RO" sz="2800" noProof="0" dirty="0">
                <a:solidFill>
                  <a:schemeClr val="bg1"/>
                </a:solidFill>
                <a:latin typeface="Tw Cen MT" panose="020B0602020104020603" pitchFamily="34" charset="0"/>
              </a:rPr>
              <a:t> în plus, 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braț mecanic, etc.)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89C8DD-D4C9-617E-04A9-FA3C7C68EA01}"/>
              </a:ext>
            </a:extLst>
          </p:cNvPr>
          <p:cNvSpPr txBox="1">
            <a:spLocks/>
          </p:cNvSpPr>
          <p:nvPr/>
        </p:nvSpPr>
        <p:spPr>
          <a:xfrm>
            <a:off x="1141410" y="3941673"/>
            <a:ext cx="9905998" cy="39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3600" b="0" i="0" u="sng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0CF9F0-5979-53DA-1A6F-8C0656CC8320}"/>
              </a:ext>
            </a:extLst>
          </p:cNvPr>
          <p:cNvSpPr txBox="1">
            <a:spLocks/>
          </p:cNvSpPr>
          <p:nvPr/>
        </p:nvSpPr>
        <p:spPr>
          <a:xfrm>
            <a:off x="1141412" y="4958876"/>
            <a:ext cx="9905999" cy="4075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3A0F224-20EF-175F-72AD-363A9E319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7880"/>
            <a:ext cx="12192000" cy="767222"/>
          </a:xfrm>
        </p:spPr>
        <p:txBody>
          <a:bodyPr/>
          <a:lstStyle/>
          <a:p>
            <a:pPr algn="ctr"/>
            <a:r>
              <a:rPr kumimoji="0" lang="ro-RO" sz="3600" b="1" i="0" u="sng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viitoare îmbunătățiri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98870-1CB9-A523-4CA4-65B33CDF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20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195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C089-85FE-01C3-AB41-EFD4E5FB4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49487"/>
            <a:ext cx="12192000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o-RO" sz="5400" b="1" dirty="0">
                <a:solidFill>
                  <a:schemeClr val="bg1"/>
                </a:solidFill>
              </a:rPr>
              <a:t>Vă mulțumesc pentru atenție!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1567C-03CC-F859-D535-AB8A95E7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14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FF8A1E-2852-E13A-1EA6-1FB8B869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5" y="119239"/>
            <a:ext cx="11899769" cy="6531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7D488-E9E8-56B1-0534-30B64CC405C8}"/>
              </a:ext>
            </a:extLst>
          </p:cNvPr>
          <p:cNvSpPr txBox="1"/>
          <p:nvPr/>
        </p:nvSpPr>
        <p:spPr>
          <a:xfrm>
            <a:off x="6610350" y="207372"/>
            <a:ext cx="475079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2000" b="1" u="sng" dirty="0">
                <a:solidFill>
                  <a:schemeClr val="bg1"/>
                </a:solidFill>
              </a:rPr>
              <a:t>Schematic Control Senzori Ultrasonici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71C443-EA78-B27B-AE68-C12D1BD11658}"/>
              </a:ext>
            </a:extLst>
          </p:cNvPr>
          <p:cNvGrpSpPr/>
          <p:nvPr/>
        </p:nvGrpSpPr>
        <p:grpSpPr>
          <a:xfrm>
            <a:off x="8571158" y="2368938"/>
            <a:ext cx="3362389" cy="3617083"/>
            <a:chOff x="3820049" y="2168165"/>
            <a:chExt cx="3520059" cy="408697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BABD2-75FA-FE27-A1E9-47DEF88AF8A4}"/>
                </a:ext>
              </a:extLst>
            </p:cNvPr>
            <p:cNvSpPr/>
            <p:nvPr/>
          </p:nvSpPr>
          <p:spPr>
            <a:xfrm>
              <a:off x="3820049" y="2168165"/>
              <a:ext cx="3402456" cy="4086978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DC1CAB-DB1B-BAD2-7913-D3A54612568B}"/>
                </a:ext>
              </a:extLst>
            </p:cNvPr>
            <p:cNvSpPr txBox="1"/>
            <p:nvPr/>
          </p:nvSpPr>
          <p:spPr>
            <a:xfrm>
              <a:off x="4116761" y="5493718"/>
              <a:ext cx="3223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Raspberry Pi Pico Microcontroller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7DA89-38F2-D5E9-0504-BD6A8B6D2431}"/>
              </a:ext>
            </a:extLst>
          </p:cNvPr>
          <p:cNvGrpSpPr/>
          <p:nvPr/>
        </p:nvGrpSpPr>
        <p:grpSpPr>
          <a:xfrm>
            <a:off x="5722068" y="611600"/>
            <a:ext cx="2960019" cy="3920466"/>
            <a:chOff x="3820049" y="1782215"/>
            <a:chExt cx="3550138" cy="4472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5E9AF2-FF08-2188-E23C-A7D457C8B2F4}"/>
                </a:ext>
              </a:extLst>
            </p:cNvPr>
            <p:cNvSpPr/>
            <p:nvPr/>
          </p:nvSpPr>
          <p:spPr>
            <a:xfrm>
              <a:off x="3820049" y="2168165"/>
              <a:ext cx="3402456" cy="4086978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C1E7F4-6B1D-AF20-B80A-10893D71D2E6}"/>
                </a:ext>
              </a:extLst>
            </p:cNvPr>
            <p:cNvSpPr txBox="1"/>
            <p:nvPr/>
          </p:nvSpPr>
          <p:spPr>
            <a:xfrm>
              <a:off x="3887164" y="1782215"/>
              <a:ext cx="3483023" cy="389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600" dirty="0"/>
                <a:t>Headeri de Test</a:t>
              </a:r>
              <a:endParaRPr lang="en-US" sz="16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3078B5-A69B-7614-D029-C9BA941A891F}"/>
              </a:ext>
            </a:extLst>
          </p:cNvPr>
          <p:cNvGrpSpPr/>
          <p:nvPr/>
        </p:nvGrpSpPr>
        <p:grpSpPr>
          <a:xfrm>
            <a:off x="8571157" y="707840"/>
            <a:ext cx="3353749" cy="1661098"/>
            <a:chOff x="3820050" y="2273970"/>
            <a:chExt cx="3508922" cy="408697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F6688B-D17E-CED3-100A-95D8A3C6FB3D}"/>
                </a:ext>
              </a:extLst>
            </p:cNvPr>
            <p:cNvSpPr/>
            <p:nvPr/>
          </p:nvSpPr>
          <p:spPr>
            <a:xfrm>
              <a:off x="3820050" y="2273970"/>
              <a:ext cx="3402456" cy="4086978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BD95E-3A36-262B-AA8C-1D83C8D2C018}"/>
                </a:ext>
              </a:extLst>
            </p:cNvPr>
            <p:cNvSpPr txBox="1"/>
            <p:nvPr/>
          </p:nvSpPr>
          <p:spPr>
            <a:xfrm>
              <a:off x="3820050" y="2331347"/>
              <a:ext cx="3508922" cy="75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400" dirty="0"/>
                <a:t>Level Shiftere bidirecționale 3.3–5V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B47A82-3BFC-8088-16A0-5AEC0EE154BE}"/>
              </a:ext>
            </a:extLst>
          </p:cNvPr>
          <p:cNvGrpSpPr/>
          <p:nvPr/>
        </p:nvGrpSpPr>
        <p:grpSpPr>
          <a:xfrm>
            <a:off x="133241" y="313442"/>
            <a:ext cx="5579402" cy="6273466"/>
            <a:chOff x="3811970" y="1331911"/>
            <a:chExt cx="3472944" cy="45007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739848B-6277-ABFA-BF96-378E84E3641D}"/>
                </a:ext>
              </a:extLst>
            </p:cNvPr>
            <p:cNvSpPr/>
            <p:nvPr/>
          </p:nvSpPr>
          <p:spPr>
            <a:xfrm>
              <a:off x="3811970" y="1331911"/>
              <a:ext cx="3472944" cy="447034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C0ACBC-4F5D-7AAA-854C-6C7ED4B2C730}"/>
                </a:ext>
              </a:extLst>
            </p:cNvPr>
            <p:cNvSpPr txBox="1"/>
            <p:nvPr/>
          </p:nvSpPr>
          <p:spPr>
            <a:xfrm>
              <a:off x="5076286" y="5236459"/>
              <a:ext cx="2208628" cy="596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600" dirty="0"/>
                <a:t>Headeri pentru</a:t>
              </a:r>
            </a:p>
            <a:p>
              <a:r>
                <a:rPr lang="ro-RO" sz="1600" dirty="0"/>
                <a:t>Senzori Ultrasonici HC-SR04 + Tranzistori de Enable</a:t>
              </a:r>
              <a:endParaRPr lang="en-US" sz="16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8C4486-716D-404A-2B9A-88041C19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1147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22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33051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F6D1-284F-2DE6-AE21-BA10E2A1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Proiectarea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schemelor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electronice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8E181C-8A71-5299-2710-3E1501A8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02" y="189149"/>
            <a:ext cx="9909409" cy="6457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CB5DC-D3DC-A45F-C5BB-744706DAA293}"/>
              </a:ext>
            </a:extLst>
          </p:cNvPr>
          <p:cNvSpPr txBox="1"/>
          <p:nvPr/>
        </p:nvSpPr>
        <p:spPr>
          <a:xfrm>
            <a:off x="9291989" y="197359"/>
            <a:ext cx="2234147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o-RO" sz="2000" b="1" u="sng" dirty="0">
                <a:solidFill>
                  <a:schemeClr val="bg1"/>
                </a:solidFill>
              </a:rPr>
              <a:t>Schematic Control</a:t>
            </a:r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ro-RO" sz="2000" b="1" u="sng" dirty="0">
                <a:solidFill>
                  <a:schemeClr val="bg1"/>
                </a:solidFill>
              </a:rPr>
              <a:t>Senzori ambientali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8EFFBE-3127-9D4B-E279-059A2DC34F81}"/>
              </a:ext>
            </a:extLst>
          </p:cNvPr>
          <p:cNvSpPr/>
          <p:nvPr/>
        </p:nvSpPr>
        <p:spPr>
          <a:xfrm>
            <a:off x="1141412" y="1498230"/>
            <a:ext cx="2553895" cy="33754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420D2-EEF1-FA6E-2245-BCAC0195EE67}"/>
              </a:ext>
            </a:extLst>
          </p:cNvPr>
          <p:cNvSpPr txBox="1"/>
          <p:nvPr/>
        </p:nvSpPr>
        <p:spPr>
          <a:xfrm rot="16200000">
            <a:off x="-218673" y="1875406"/>
            <a:ext cx="242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Headeri</a:t>
            </a:r>
            <a:r>
              <a:rPr lang="en-US" dirty="0"/>
              <a:t> de test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615F38-D36E-1EEA-AEB7-26E20820A057}"/>
              </a:ext>
            </a:extLst>
          </p:cNvPr>
          <p:cNvGrpSpPr/>
          <p:nvPr/>
        </p:nvGrpSpPr>
        <p:grpSpPr>
          <a:xfrm>
            <a:off x="1144589" y="207372"/>
            <a:ext cx="8140813" cy="1283750"/>
            <a:chOff x="1414021" y="207372"/>
            <a:chExt cx="7871381" cy="12837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98279F-633C-3883-030B-9B52D16E0CF3}"/>
                </a:ext>
              </a:extLst>
            </p:cNvPr>
            <p:cNvSpPr/>
            <p:nvPr/>
          </p:nvSpPr>
          <p:spPr>
            <a:xfrm>
              <a:off x="1414021" y="207372"/>
              <a:ext cx="7871381" cy="127263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E750CD-E45D-FD13-1EAF-CA6C78C5D101}"/>
                </a:ext>
              </a:extLst>
            </p:cNvPr>
            <p:cNvSpPr txBox="1"/>
            <p:nvPr/>
          </p:nvSpPr>
          <p:spPr>
            <a:xfrm>
              <a:off x="3967915" y="1121790"/>
              <a:ext cx="5317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dirty="0"/>
                <a:t>Level Shiftere bidirecționale 3.3 – 5V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72064F-DC5A-B5C6-D568-58F9FA11B548}"/>
              </a:ext>
            </a:extLst>
          </p:cNvPr>
          <p:cNvGrpSpPr/>
          <p:nvPr/>
        </p:nvGrpSpPr>
        <p:grpSpPr>
          <a:xfrm>
            <a:off x="3737330" y="1491416"/>
            <a:ext cx="2936458" cy="2625960"/>
            <a:chOff x="3737330" y="1491416"/>
            <a:chExt cx="2965128" cy="26259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EB8DEB-DF87-962F-1E31-DD622388A913}"/>
                </a:ext>
              </a:extLst>
            </p:cNvPr>
            <p:cNvSpPr/>
            <p:nvPr/>
          </p:nvSpPr>
          <p:spPr>
            <a:xfrm>
              <a:off x="3771052" y="1491416"/>
              <a:ext cx="2931406" cy="257153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D08425-AAE1-F541-81B7-7DE203205EA1}"/>
                </a:ext>
              </a:extLst>
            </p:cNvPr>
            <p:cNvSpPr txBox="1"/>
            <p:nvPr/>
          </p:nvSpPr>
          <p:spPr>
            <a:xfrm>
              <a:off x="3737330" y="3471045"/>
              <a:ext cx="29314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dirty="0"/>
                <a:t>Raspberry Pi Pico Microcontroller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AEE72-F316-212A-FD16-B156A264BD50}"/>
              </a:ext>
            </a:extLst>
          </p:cNvPr>
          <p:cNvGrpSpPr/>
          <p:nvPr/>
        </p:nvGrpSpPr>
        <p:grpSpPr>
          <a:xfrm>
            <a:off x="1094594" y="4922561"/>
            <a:ext cx="4187655" cy="1398985"/>
            <a:chOff x="3737330" y="1491416"/>
            <a:chExt cx="2965128" cy="268971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1DB59-71FC-18E2-CAF0-A33C2C257D8E}"/>
                </a:ext>
              </a:extLst>
            </p:cNvPr>
            <p:cNvSpPr/>
            <p:nvPr/>
          </p:nvSpPr>
          <p:spPr>
            <a:xfrm>
              <a:off x="3771052" y="1491416"/>
              <a:ext cx="2931406" cy="257153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DDE75-4AB5-3230-2000-FD38D4C0BD85}"/>
                </a:ext>
              </a:extLst>
            </p:cNvPr>
            <p:cNvSpPr txBox="1"/>
            <p:nvPr/>
          </p:nvSpPr>
          <p:spPr>
            <a:xfrm>
              <a:off x="3737330" y="3471046"/>
              <a:ext cx="2931406" cy="71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dirty="0"/>
                <a:t>Headeri Senzori de gaz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2F58DC-1CCB-3A7E-3A4B-816492673634}"/>
              </a:ext>
            </a:extLst>
          </p:cNvPr>
          <p:cNvGrpSpPr/>
          <p:nvPr/>
        </p:nvGrpSpPr>
        <p:grpSpPr>
          <a:xfrm>
            <a:off x="6626656" y="2972812"/>
            <a:ext cx="4289581" cy="3610840"/>
            <a:chOff x="3737329" y="1491416"/>
            <a:chExt cx="3069111" cy="257153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F18C5A-634A-AE4E-D30C-CD35AFF4ED0F}"/>
                </a:ext>
              </a:extLst>
            </p:cNvPr>
            <p:cNvSpPr/>
            <p:nvPr/>
          </p:nvSpPr>
          <p:spPr>
            <a:xfrm>
              <a:off x="3771052" y="1491416"/>
              <a:ext cx="2931406" cy="257153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553E21-AAA7-EE7F-77BD-7DF0609AF030}"/>
                </a:ext>
              </a:extLst>
            </p:cNvPr>
            <p:cNvSpPr txBox="1"/>
            <p:nvPr/>
          </p:nvSpPr>
          <p:spPr>
            <a:xfrm>
              <a:off x="3737329" y="3752782"/>
              <a:ext cx="3069111" cy="26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dirty="0"/>
                <a:t>Tranzistori de Enable pentru senzori de gaz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5515A6-F788-68E8-111E-5FD89B1941D6}"/>
              </a:ext>
            </a:extLst>
          </p:cNvPr>
          <p:cNvGrpSpPr/>
          <p:nvPr/>
        </p:nvGrpSpPr>
        <p:grpSpPr>
          <a:xfrm>
            <a:off x="5282249" y="4074361"/>
            <a:ext cx="1429636" cy="2845167"/>
            <a:chOff x="3737325" y="1491416"/>
            <a:chExt cx="3069111" cy="262837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9E3C34-8F92-027B-EFD4-317362973DB8}"/>
                </a:ext>
              </a:extLst>
            </p:cNvPr>
            <p:cNvSpPr/>
            <p:nvPr/>
          </p:nvSpPr>
          <p:spPr>
            <a:xfrm>
              <a:off x="3771052" y="1491416"/>
              <a:ext cx="2931406" cy="257153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CD619F-44C6-6CAA-ED01-D5087A7B597B}"/>
                </a:ext>
              </a:extLst>
            </p:cNvPr>
            <p:cNvSpPr txBox="1"/>
            <p:nvPr/>
          </p:nvSpPr>
          <p:spPr>
            <a:xfrm>
              <a:off x="3737325" y="3636441"/>
              <a:ext cx="3069111" cy="483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1400" dirty="0"/>
                <a:t>Headeri Senzori Ambientali</a:t>
              </a:r>
              <a:endParaRPr lang="en-US" sz="14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9777D1-D3A8-34F6-452C-5AEC74E5B59C}"/>
              </a:ext>
            </a:extLst>
          </p:cNvPr>
          <p:cNvSpPr txBox="1"/>
          <p:nvPr/>
        </p:nvSpPr>
        <p:spPr>
          <a:xfrm>
            <a:off x="4011626" y="4501233"/>
            <a:ext cx="121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Buck 5V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DB35CE-8D40-A048-0DE1-B08DB7D9FBDA}"/>
              </a:ext>
            </a:extLst>
          </p:cNvPr>
          <p:cNvCxnSpPr>
            <a:cxnSpLocks/>
          </p:cNvCxnSpPr>
          <p:nvPr/>
        </p:nvCxnSpPr>
        <p:spPr>
          <a:xfrm>
            <a:off x="9285402" y="648062"/>
            <a:ext cx="0" cy="23247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D833AF-357F-0513-202E-E018E369DBF8}"/>
              </a:ext>
            </a:extLst>
          </p:cNvPr>
          <p:cNvSpPr txBox="1"/>
          <p:nvPr/>
        </p:nvSpPr>
        <p:spPr>
          <a:xfrm>
            <a:off x="9267177" y="1635570"/>
            <a:ext cx="2234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dirty="0"/>
              <a:t>Multiplexor </a:t>
            </a:r>
          </a:p>
          <a:p>
            <a:pPr algn="ctr"/>
            <a:r>
              <a:rPr lang="ro-RO" dirty="0"/>
              <a:t>analogic </a:t>
            </a:r>
          </a:p>
          <a:p>
            <a:pPr algn="ctr"/>
            <a:r>
              <a:rPr lang="ro-RO" dirty="0"/>
              <a:t>16 canale</a:t>
            </a:r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15EB3FB-7079-B87E-22EB-B78180F00B3A}"/>
              </a:ext>
            </a:extLst>
          </p:cNvPr>
          <p:cNvSpPr/>
          <p:nvPr/>
        </p:nvSpPr>
        <p:spPr>
          <a:xfrm>
            <a:off x="9277834" y="1901167"/>
            <a:ext cx="629737" cy="2363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A9FE90-01FD-AC4D-8465-FE20C8E1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7410" y="647535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23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407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F6D1-284F-2DE6-AE21-BA10E2A1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Proiectarea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schemelor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electronice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3C826-781A-7A82-FCEC-458CC6995297}"/>
              </a:ext>
            </a:extLst>
          </p:cNvPr>
          <p:cNvSpPr txBox="1"/>
          <p:nvPr/>
        </p:nvSpPr>
        <p:spPr>
          <a:xfrm>
            <a:off x="438150" y="433852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Schematic Alimentare, Control Motoare și Monitorizare Baterii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9AEE80-02C8-BCD9-E317-477AB6A8334D}"/>
              </a:ext>
            </a:extLst>
          </p:cNvPr>
          <p:cNvGrpSpPr/>
          <p:nvPr/>
        </p:nvGrpSpPr>
        <p:grpSpPr>
          <a:xfrm>
            <a:off x="134184" y="153682"/>
            <a:ext cx="11923632" cy="6397047"/>
            <a:chOff x="132595" y="153682"/>
            <a:chExt cx="11923632" cy="639704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A984440-1205-404B-0009-E69A719D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595" y="153682"/>
              <a:ext cx="11923632" cy="627046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4898C3-654D-AE2D-6B42-35A9F8716117}"/>
                </a:ext>
              </a:extLst>
            </p:cNvPr>
            <p:cNvSpPr/>
            <p:nvPr/>
          </p:nvSpPr>
          <p:spPr>
            <a:xfrm>
              <a:off x="132596" y="1046375"/>
              <a:ext cx="3683787" cy="5504354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493B3C-EDE4-706A-8987-AF357483CA68}"/>
                </a:ext>
              </a:extLst>
            </p:cNvPr>
            <p:cNvSpPr txBox="1"/>
            <p:nvPr/>
          </p:nvSpPr>
          <p:spPr>
            <a:xfrm>
              <a:off x="132595" y="5442293"/>
              <a:ext cx="3223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Headeri</a:t>
              </a:r>
              <a:r>
                <a:rPr lang="en-US" dirty="0"/>
                <a:t> de test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A43C9C-8722-7165-3B15-071219DE8743}"/>
              </a:ext>
            </a:extLst>
          </p:cNvPr>
          <p:cNvGrpSpPr/>
          <p:nvPr/>
        </p:nvGrpSpPr>
        <p:grpSpPr>
          <a:xfrm>
            <a:off x="3820049" y="2168165"/>
            <a:ext cx="3402456" cy="4382564"/>
            <a:chOff x="3820049" y="2168165"/>
            <a:chExt cx="3402456" cy="40869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DB1D01-560E-B78C-A6C9-96C0737EF80D}"/>
                </a:ext>
              </a:extLst>
            </p:cNvPr>
            <p:cNvSpPr/>
            <p:nvPr/>
          </p:nvSpPr>
          <p:spPr>
            <a:xfrm>
              <a:off x="3820049" y="2168165"/>
              <a:ext cx="3402456" cy="4086978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8D3791-9FD0-7B98-A8BA-F3C8953F0E92}"/>
                </a:ext>
              </a:extLst>
            </p:cNvPr>
            <p:cNvSpPr txBox="1"/>
            <p:nvPr/>
          </p:nvSpPr>
          <p:spPr>
            <a:xfrm>
              <a:off x="3999158" y="5870150"/>
              <a:ext cx="3223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Raspberry Pi Pico Microcontroller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2B1EAE-9773-79B8-E697-2C7EC411C779}"/>
              </a:ext>
            </a:extLst>
          </p:cNvPr>
          <p:cNvGrpSpPr/>
          <p:nvPr/>
        </p:nvGrpSpPr>
        <p:grpSpPr>
          <a:xfrm>
            <a:off x="7010688" y="209179"/>
            <a:ext cx="3252920" cy="2194656"/>
            <a:chOff x="3820049" y="2168165"/>
            <a:chExt cx="4535409" cy="40869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A4B744-27A1-062F-632F-18CA2407E400}"/>
                </a:ext>
              </a:extLst>
            </p:cNvPr>
            <p:cNvSpPr/>
            <p:nvPr/>
          </p:nvSpPr>
          <p:spPr>
            <a:xfrm>
              <a:off x="3820049" y="2168165"/>
              <a:ext cx="3402456" cy="4086978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908E63-0CA4-E184-191B-8C68BEBCF334}"/>
                </a:ext>
              </a:extLst>
            </p:cNvPr>
            <p:cNvSpPr txBox="1"/>
            <p:nvPr/>
          </p:nvSpPr>
          <p:spPr>
            <a:xfrm>
              <a:off x="4415631" y="5581772"/>
              <a:ext cx="3939827" cy="515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Pololu</a:t>
              </a:r>
              <a:r>
                <a:rPr lang="en-US" sz="1200" dirty="0"/>
                <a:t> A4990 Motor Driver-e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B00516-59A7-9B6B-F765-61C68D374D35}"/>
              </a:ext>
            </a:extLst>
          </p:cNvPr>
          <p:cNvGrpSpPr/>
          <p:nvPr/>
        </p:nvGrpSpPr>
        <p:grpSpPr>
          <a:xfrm>
            <a:off x="7222506" y="2409595"/>
            <a:ext cx="2798187" cy="2394025"/>
            <a:chOff x="3820049" y="2168165"/>
            <a:chExt cx="4609146" cy="408697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60B672-B052-19DF-8D8F-FA8ACF10253C}"/>
                </a:ext>
              </a:extLst>
            </p:cNvPr>
            <p:cNvSpPr/>
            <p:nvPr/>
          </p:nvSpPr>
          <p:spPr>
            <a:xfrm>
              <a:off x="3820049" y="2168165"/>
              <a:ext cx="3672410" cy="4086978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A266FF-1A63-7B59-472F-CB3D197551F9}"/>
                </a:ext>
              </a:extLst>
            </p:cNvPr>
            <p:cNvSpPr txBox="1"/>
            <p:nvPr/>
          </p:nvSpPr>
          <p:spPr>
            <a:xfrm>
              <a:off x="5205849" y="5584428"/>
              <a:ext cx="3223346" cy="63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Buck-</a:t>
              </a:r>
              <a:r>
                <a:rPr lang="en-US" dirty="0" err="1"/>
                <a:t>uri</a:t>
              </a:r>
              <a:r>
                <a:rPr lang="en-US" dirty="0"/>
                <a:t> 5V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1F3B5E-19DE-BF04-B0B8-55C3783F5842}"/>
              </a:ext>
            </a:extLst>
          </p:cNvPr>
          <p:cNvGrpSpPr/>
          <p:nvPr/>
        </p:nvGrpSpPr>
        <p:grpSpPr>
          <a:xfrm>
            <a:off x="9451023" y="209180"/>
            <a:ext cx="2483255" cy="2021010"/>
            <a:chOff x="3820049" y="2168165"/>
            <a:chExt cx="3402456" cy="4216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E6E884-4B50-AB0E-07C8-8BD20D812B8C}"/>
                </a:ext>
              </a:extLst>
            </p:cNvPr>
            <p:cNvSpPr/>
            <p:nvPr/>
          </p:nvSpPr>
          <p:spPr>
            <a:xfrm>
              <a:off x="3820049" y="2168165"/>
              <a:ext cx="3402456" cy="4086978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F88DF-D5FF-0C3A-329B-7E26D2984321}"/>
                </a:ext>
              </a:extLst>
            </p:cNvPr>
            <p:cNvSpPr txBox="1"/>
            <p:nvPr/>
          </p:nvSpPr>
          <p:spPr>
            <a:xfrm>
              <a:off x="3935247" y="5614015"/>
              <a:ext cx="3223346" cy="770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Header</a:t>
              </a:r>
              <a:r>
                <a:rPr lang="ro-RO" dirty="0"/>
                <a:t>i</a:t>
              </a:r>
              <a:r>
                <a:rPr lang="en-US" dirty="0"/>
                <a:t> </a:t>
              </a:r>
              <a:r>
                <a:rPr lang="en-US" dirty="0" err="1"/>
                <a:t>Motoare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D7B2FB-3865-450E-7527-864D0D41A433}"/>
              </a:ext>
            </a:extLst>
          </p:cNvPr>
          <p:cNvGrpSpPr/>
          <p:nvPr/>
        </p:nvGrpSpPr>
        <p:grpSpPr>
          <a:xfrm>
            <a:off x="7222505" y="4819805"/>
            <a:ext cx="4711773" cy="1730924"/>
            <a:chOff x="3820049" y="2168165"/>
            <a:chExt cx="3402456" cy="408697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E493E6-BA79-89FE-0040-29F26B02EFA1}"/>
                </a:ext>
              </a:extLst>
            </p:cNvPr>
            <p:cNvSpPr/>
            <p:nvPr/>
          </p:nvSpPr>
          <p:spPr>
            <a:xfrm>
              <a:off x="3820049" y="2168165"/>
              <a:ext cx="3402456" cy="4086978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7F8C38-FC79-C947-4568-9F8448D449FB}"/>
                </a:ext>
              </a:extLst>
            </p:cNvPr>
            <p:cNvSpPr txBox="1"/>
            <p:nvPr/>
          </p:nvSpPr>
          <p:spPr>
            <a:xfrm>
              <a:off x="3909604" y="5351126"/>
              <a:ext cx="3223346" cy="799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Senzor</a:t>
              </a:r>
              <a:r>
                <a:rPr lang="en-US" sz="1600" dirty="0"/>
                <a:t> </a:t>
              </a:r>
              <a:r>
                <a:rPr lang="en-US" sz="1600" dirty="0" err="1"/>
                <a:t>iner</a:t>
              </a:r>
              <a:r>
                <a:rPr lang="ro-RO" sz="1600" dirty="0"/>
                <a:t>țial MPU6500 + tranzistor de enable</a:t>
              </a:r>
              <a:endParaRPr lang="en-US" sz="1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57B0D-AF91-C1B4-1245-7B46188EE660}"/>
              </a:ext>
            </a:extLst>
          </p:cNvPr>
          <p:cNvGrpSpPr/>
          <p:nvPr/>
        </p:nvGrpSpPr>
        <p:grpSpPr>
          <a:xfrm>
            <a:off x="9389097" y="2230189"/>
            <a:ext cx="2720746" cy="2589615"/>
            <a:chOff x="3732230" y="2168163"/>
            <a:chExt cx="3733201" cy="421637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B0F079-43E7-A0A2-35D4-7C7D055E9E86}"/>
                </a:ext>
              </a:extLst>
            </p:cNvPr>
            <p:cNvSpPr/>
            <p:nvPr/>
          </p:nvSpPr>
          <p:spPr>
            <a:xfrm>
              <a:off x="3820049" y="2168163"/>
              <a:ext cx="3402455" cy="4216378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ED05E6-95D9-2AA5-5123-C1C3F5952DC0}"/>
                </a:ext>
              </a:extLst>
            </p:cNvPr>
            <p:cNvSpPr txBox="1"/>
            <p:nvPr/>
          </p:nvSpPr>
          <p:spPr>
            <a:xfrm>
              <a:off x="3732230" y="5701443"/>
              <a:ext cx="3733201" cy="45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200" dirty="0"/>
                <a:t>Conectori Baterii + Divizoare de tensiune</a:t>
              </a:r>
              <a:endParaRPr 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A837F79-26E9-CF6C-56FB-91442423939F}"/>
              </a:ext>
            </a:extLst>
          </p:cNvPr>
          <p:cNvSpPr txBox="1"/>
          <p:nvPr/>
        </p:nvSpPr>
        <p:spPr>
          <a:xfrm>
            <a:off x="436074" y="341519"/>
            <a:ext cx="322334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Schematic Motor Control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7CA5DF2-FD63-2372-105B-06A8E38E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85359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83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1305-DE83-A849-CBB0-0B2DA901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3421"/>
            <a:ext cx="12192000" cy="658604"/>
          </a:xfrm>
        </p:spPr>
        <p:txBody>
          <a:bodyPr/>
          <a:lstStyle/>
          <a:p>
            <a:pPr algn="ctr"/>
            <a:r>
              <a:rPr lang="ro-RO" b="1" u="sng" dirty="0">
                <a:solidFill>
                  <a:schemeClr val="bg1"/>
                </a:solidFill>
              </a:rPr>
              <a:t>Introducere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1026" name="Picture 2" descr="iRobot Roomba 670 Review | Robot vacuum cleaner | CHOICE">
            <a:extLst>
              <a:ext uri="{FF2B5EF4-FFF2-40B4-BE49-F238E27FC236}">
                <a16:creationId xmlns:a16="http://schemas.microsoft.com/office/drawing/2014/main" id="{20F535F6-1622-F433-52D9-CAAE3FF08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r="18414"/>
          <a:stretch/>
        </p:blipFill>
        <p:spPr bwMode="auto">
          <a:xfrm>
            <a:off x="2095359" y="3557589"/>
            <a:ext cx="3226594" cy="25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s Exploration Rovers | Missions – NASA Mars Exploration">
            <a:extLst>
              <a:ext uri="{FF2B5EF4-FFF2-40B4-BE49-F238E27FC236}">
                <a16:creationId xmlns:a16="http://schemas.microsoft.com/office/drawing/2014/main" id="{7E2AD27C-901F-D564-8F8A-796DB0427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55" y="3557589"/>
            <a:ext cx="3226593" cy="25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25BC4D-7A44-F1F1-E492-5EEBFD22E2FD}"/>
              </a:ext>
            </a:extLst>
          </p:cNvPr>
          <p:cNvSpPr txBox="1"/>
          <p:nvPr/>
        </p:nvSpPr>
        <p:spPr>
          <a:xfrm>
            <a:off x="2095358" y="6138863"/>
            <a:ext cx="32265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Roomba, aspirator automat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F8D60-2A3E-766F-E2C0-00BB0F122607}"/>
              </a:ext>
            </a:extLst>
          </p:cNvPr>
          <p:cNvSpPr txBox="1"/>
          <p:nvPr/>
        </p:nvSpPr>
        <p:spPr>
          <a:xfrm>
            <a:off x="6753741" y="6138863"/>
            <a:ext cx="32265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Rover de </a:t>
            </a:r>
            <a:r>
              <a:rPr lang="en-US" b="1" dirty="0" err="1">
                <a:solidFill>
                  <a:schemeClr val="bg1"/>
                </a:solidFill>
              </a:rPr>
              <a:t>explorare</a:t>
            </a:r>
            <a:r>
              <a:rPr lang="en-US" b="1" dirty="0">
                <a:solidFill>
                  <a:schemeClr val="bg1"/>
                </a:solidFill>
              </a:rPr>
              <a:t> a </a:t>
            </a:r>
            <a:r>
              <a:rPr lang="en-US" b="1" dirty="0" err="1">
                <a:solidFill>
                  <a:schemeClr val="bg1"/>
                </a:solidFill>
              </a:rPr>
              <a:t>lui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Marte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B5E7-C0A9-F149-7409-3661DED4F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81" y="962025"/>
            <a:ext cx="10725755" cy="5661024"/>
          </a:xfrm>
        </p:spPr>
        <p:txBody>
          <a:bodyPr>
            <a:normAutofit/>
          </a:bodyPr>
          <a:lstStyle/>
          <a:p>
            <a:r>
              <a:rPr lang="ro-RO" altLang="en-US" sz="2000" dirty="0">
                <a:solidFill>
                  <a:schemeClr val="bg1"/>
                </a:solidFill>
              </a:rPr>
              <a:t>SLAM – Simultaneus Localization </a:t>
            </a:r>
            <a:r>
              <a:rPr lang="ro-RO" altLang="en-US" sz="2000" dirty="0" err="1">
                <a:solidFill>
                  <a:schemeClr val="bg1"/>
                </a:solidFill>
              </a:rPr>
              <a:t>And</a:t>
            </a:r>
            <a:r>
              <a:rPr lang="ro-RO" altLang="en-US" sz="2000" dirty="0">
                <a:solidFill>
                  <a:schemeClr val="bg1"/>
                </a:solidFill>
              </a:rPr>
              <a:t> </a:t>
            </a:r>
            <a:r>
              <a:rPr lang="ro-RO" altLang="en-US" sz="2000" dirty="0" err="1">
                <a:solidFill>
                  <a:schemeClr val="bg1"/>
                </a:solidFill>
              </a:rPr>
              <a:t>Mappping</a:t>
            </a:r>
            <a:r>
              <a:rPr lang="en-US" altLang="en-US" sz="2000" dirty="0">
                <a:solidFill>
                  <a:schemeClr val="bg1"/>
                </a:solidFill>
              </a:rPr>
              <a:t> – </a:t>
            </a:r>
            <a:r>
              <a:rPr lang="en-US" altLang="en-US" sz="2000" dirty="0" err="1">
                <a:solidFill>
                  <a:schemeClr val="bg1"/>
                </a:solidFill>
              </a:rPr>
              <a:t>Localizare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ro-RO" altLang="en-US" sz="2000" dirty="0">
                <a:solidFill>
                  <a:schemeClr val="bg1"/>
                </a:solidFill>
              </a:rPr>
              <a:t>și Cartografiere </a:t>
            </a:r>
            <a:r>
              <a:rPr lang="en-US" altLang="en-US" sz="2000" dirty="0">
                <a:solidFill>
                  <a:schemeClr val="bg1"/>
                </a:solidFill>
              </a:rPr>
              <a:t>S</a:t>
            </a:r>
            <a:r>
              <a:rPr lang="ro-RO" altLang="en-US" sz="2000" dirty="0" err="1">
                <a:solidFill>
                  <a:schemeClr val="bg1"/>
                </a:solidFill>
              </a:rPr>
              <a:t>imultană</a:t>
            </a:r>
            <a:r>
              <a:rPr lang="en-US" altLang="en-US" sz="2000" dirty="0">
                <a:solidFill>
                  <a:schemeClr val="bg1"/>
                </a:solidFill>
              </a:rPr>
              <a:t>;</a:t>
            </a:r>
            <a:endParaRPr lang="ro-RO" altLang="en-US" sz="2000" dirty="0">
              <a:solidFill>
                <a:schemeClr val="bg1"/>
              </a:solidFill>
            </a:endParaRPr>
          </a:p>
          <a:p>
            <a:r>
              <a:rPr lang="ro-RO" altLang="en-US" sz="2000" dirty="0">
                <a:solidFill>
                  <a:schemeClr val="bg1"/>
                </a:solidFill>
              </a:rPr>
              <a:t>Odometrie – Tehnică de măsurare a poziției curente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ro-RO" altLang="en-US" sz="2000" dirty="0">
                <a:solidFill>
                  <a:schemeClr val="bg1"/>
                </a:solidFill>
              </a:rPr>
              <a:t>cu ajutorul unor senzori de mișcare</a:t>
            </a:r>
            <a:r>
              <a:rPr lang="en-US" altLang="en-US" sz="2000" dirty="0">
                <a:solidFill>
                  <a:schemeClr val="bg1"/>
                </a:solidFill>
              </a:rPr>
              <a:t>;</a:t>
            </a:r>
            <a:endParaRPr lang="ro-RO" altLang="en-US" sz="2000" dirty="0">
              <a:solidFill>
                <a:schemeClr val="bg1"/>
              </a:solidFill>
            </a:endParaRPr>
          </a:p>
          <a:p>
            <a:r>
              <a:rPr lang="ro-RO" altLang="en-US" sz="2000" dirty="0">
                <a:solidFill>
                  <a:schemeClr val="bg1"/>
                </a:solidFill>
              </a:rPr>
              <a:t>LiDAR – Light Detection </a:t>
            </a:r>
            <a:r>
              <a:rPr lang="ro-RO" altLang="en-US" sz="2000" dirty="0" err="1">
                <a:solidFill>
                  <a:schemeClr val="bg1"/>
                </a:solidFill>
              </a:rPr>
              <a:t>and</a:t>
            </a:r>
            <a:r>
              <a:rPr lang="ro-RO" altLang="en-US" sz="2000" dirty="0">
                <a:solidFill>
                  <a:schemeClr val="bg1"/>
                </a:solidFill>
              </a:rPr>
              <a:t> </a:t>
            </a:r>
            <a:r>
              <a:rPr lang="ro-RO" altLang="en-US" sz="2000" dirty="0" err="1">
                <a:solidFill>
                  <a:schemeClr val="bg1"/>
                </a:solidFill>
              </a:rPr>
              <a:t>Ranging</a:t>
            </a:r>
            <a:r>
              <a:rPr lang="en-US" altLang="en-US" sz="2000" dirty="0">
                <a:solidFill>
                  <a:schemeClr val="bg1"/>
                </a:solidFill>
              </a:rPr>
              <a:t> – </a:t>
            </a:r>
            <a:r>
              <a:rPr lang="en-US" altLang="en-US" sz="2000" dirty="0" err="1">
                <a:solidFill>
                  <a:schemeClr val="bg1"/>
                </a:solidFill>
              </a:rPr>
              <a:t>RaDAR</a:t>
            </a:r>
            <a:r>
              <a:rPr lang="en-US" altLang="en-US" sz="2000" dirty="0">
                <a:solidFill>
                  <a:schemeClr val="bg1"/>
                </a:solidFill>
              </a:rPr>
              <a:t> cu </a:t>
            </a:r>
            <a:r>
              <a:rPr lang="en-US" altLang="en-US" sz="2000" dirty="0" err="1">
                <a:solidFill>
                  <a:schemeClr val="bg1"/>
                </a:solidFill>
              </a:rPr>
              <a:t>lumin</a:t>
            </a:r>
            <a:r>
              <a:rPr lang="ro-RO" altLang="en-US" sz="2000" dirty="0">
                <a:solidFill>
                  <a:schemeClr val="bg1"/>
                </a:solidFill>
              </a:rPr>
              <a:t>ă LASER infraroșie</a:t>
            </a:r>
            <a:r>
              <a:rPr lang="en-US" altLang="en-US" sz="2000" dirty="0">
                <a:solidFill>
                  <a:schemeClr val="bg1"/>
                </a:solidFill>
              </a:rPr>
              <a:t>;</a:t>
            </a:r>
            <a:endParaRPr lang="ro-RO" alt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dirty="0" err="1">
                <a:solidFill>
                  <a:schemeClr val="bg1"/>
                </a:solidFill>
              </a:rPr>
              <a:t>Lucrarea</a:t>
            </a:r>
            <a:r>
              <a:rPr lang="en-US" altLang="en-US" sz="2000" dirty="0">
                <a:solidFill>
                  <a:schemeClr val="bg1"/>
                </a:solidFill>
              </a:rPr>
              <a:t> de </a:t>
            </a:r>
            <a:r>
              <a:rPr lang="en-US" altLang="en-US" sz="2000" dirty="0" err="1">
                <a:solidFill>
                  <a:schemeClr val="bg1"/>
                </a:solidFill>
              </a:rPr>
              <a:t>faț</a:t>
            </a:r>
            <a:r>
              <a:rPr lang="ro-RO" altLang="en-US" sz="2000" dirty="0">
                <a:solidFill>
                  <a:schemeClr val="bg1"/>
                </a:solidFill>
              </a:rPr>
              <a:t>ă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propune</a:t>
            </a:r>
            <a:r>
              <a:rPr lang="en-US" altLang="en-US" sz="2000" dirty="0">
                <a:solidFill>
                  <a:schemeClr val="bg1"/>
                </a:solidFill>
              </a:rPr>
              <a:t>:</a:t>
            </a:r>
            <a:endParaRPr lang="ro-RO" alt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	- </a:t>
            </a:r>
            <a:r>
              <a:rPr lang="ro-RO" altLang="en-US" sz="2000" dirty="0">
                <a:solidFill>
                  <a:schemeClr val="bg1"/>
                </a:solidFill>
              </a:rPr>
              <a:t>Realizarea unui robot autonom </a:t>
            </a:r>
            <a:r>
              <a:rPr lang="en-US" altLang="en-US" sz="2000" dirty="0">
                <a:solidFill>
                  <a:schemeClr val="bg1"/>
                </a:solidFill>
              </a:rPr>
              <a:t>care </a:t>
            </a:r>
            <a:r>
              <a:rPr lang="en-US" altLang="en-US" sz="2000" dirty="0" err="1">
                <a:solidFill>
                  <a:schemeClr val="bg1"/>
                </a:solidFill>
              </a:rPr>
              <a:t>implementeaz</a:t>
            </a:r>
            <a:r>
              <a:rPr lang="ro-RO" altLang="en-US" sz="2000" dirty="0">
                <a:solidFill>
                  <a:schemeClr val="bg1"/>
                </a:solidFill>
              </a:rPr>
              <a:t>ă SLAM și LiDAR pentru a </a:t>
            </a:r>
            <a:r>
              <a:rPr lang="en-US" altLang="en-US" sz="2000" dirty="0">
                <a:solidFill>
                  <a:schemeClr val="bg1"/>
                </a:solidFill>
              </a:rPr>
              <a:t>	</a:t>
            </a:r>
            <a:r>
              <a:rPr lang="ro-RO" altLang="en-US" sz="2000" dirty="0">
                <a:solidFill>
                  <a:schemeClr val="bg1"/>
                </a:solidFill>
              </a:rPr>
              <a:t>cartografia </a:t>
            </a:r>
            <a:r>
              <a:rPr lang="en-US" altLang="en-US" sz="2000" dirty="0">
                <a:solidFill>
                  <a:schemeClr val="bg1"/>
                </a:solidFill>
              </a:rPr>
              <a:t>	</a:t>
            </a:r>
            <a:r>
              <a:rPr lang="ro-RO" altLang="en-US" sz="2000" dirty="0">
                <a:solidFill>
                  <a:schemeClr val="bg1"/>
                </a:solidFill>
              </a:rPr>
              <a:t>interiorul unei clădiri</a:t>
            </a:r>
            <a:r>
              <a:rPr lang="en-US" altLang="en-US" sz="2000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	- </a:t>
            </a:r>
            <a:r>
              <a:rPr lang="ro-RO" altLang="en-US" sz="2000" dirty="0">
                <a:solidFill>
                  <a:schemeClr val="bg1"/>
                </a:solidFill>
              </a:rPr>
              <a:t>Achiziționarea de date prin senzori ambientali și </a:t>
            </a:r>
            <a:r>
              <a:rPr lang="en-US" altLang="en-US" sz="2000" dirty="0" err="1">
                <a:solidFill>
                  <a:schemeClr val="bg1"/>
                </a:solidFill>
              </a:rPr>
              <a:t>reprezentarea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grafic</a:t>
            </a:r>
            <a:r>
              <a:rPr lang="ro-RO" altLang="en-US" sz="2000" dirty="0">
                <a:solidFill>
                  <a:schemeClr val="bg1"/>
                </a:solidFill>
              </a:rPr>
              <a:t>ă a lor pe harta </a:t>
            </a:r>
            <a:r>
              <a:rPr lang="en-US" altLang="en-US" sz="2000" dirty="0">
                <a:solidFill>
                  <a:schemeClr val="bg1"/>
                </a:solidFill>
              </a:rPr>
              <a:t>	</a:t>
            </a:r>
            <a:r>
              <a:rPr lang="ro-RO" altLang="en-US" sz="2000" dirty="0">
                <a:solidFill>
                  <a:schemeClr val="bg1"/>
                </a:solidFill>
              </a:rPr>
              <a:t>făcută de robot</a:t>
            </a:r>
            <a:r>
              <a:rPr lang="en-US" altLang="en-US" sz="20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FD5653-BA2F-05A0-0DED-F57D1B96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166" y="6509144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711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F6D1-284F-2DE6-AE21-BA10E2A1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768"/>
            <a:ext cx="12191999" cy="775942"/>
          </a:xfrm>
        </p:spPr>
        <p:txBody>
          <a:bodyPr>
            <a:noAutofit/>
          </a:bodyPr>
          <a:lstStyle/>
          <a:p>
            <a:pPr algn="ctr"/>
            <a:r>
              <a:rPr lang="en-US" b="1" u="sng" dirty="0" err="1">
                <a:solidFill>
                  <a:schemeClr val="bg1"/>
                </a:solidFill>
              </a:rPr>
              <a:t>Proiectarea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schemelor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electronice</a:t>
            </a:r>
            <a:r>
              <a:rPr lang="en-US" b="1" u="sng" dirty="0">
                <a:solidFill>
                  <a:schemeClr val="bg1"/>
                </a:solidFill>
              </a:rPr>
              <a:t>: Cerin</a:t>
            </a:r>
            <a:r>
              <a:rPr lang="ro-RO" b="1" u="sng" dirty="0">
                <a:solidFill>
                  <a:schemeClr val="bg1"/>
                </a:solidFill>
              </a:rPr>
              <a:t>țe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2ED5F-0FED-A365-5ED6-CA99F3656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99" y="1108710"/>
            <a:ext cx="10944225" cy="5349240"/>
          </a:xfrm>
          <a:noFill/>
        </p:spPr>
        <p:txBody>
          <a:bodyPr>
            <a:norm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</a:rPr>
              <a:t>Num</a:t>
            </a:r>
            <a:r>
              <a:rPr lang="ro-RO" sz="2400" dirty="0">
                <a:solidFill>
                  <a:schemeClr val="bg1"/>
                </a:solidFill>
              </a:rPr>
              <a:t>ăr mare de pini GPIO – </a:t>
            </a:r>
            <a:r>
              <a:rPr lang="ro-RO" sz="2400" dirty="0">
                <a:solidFill>
                  <a:srgbClr val="FF0000"/>
                </a:solidFill>
              </a:rPr>
              <a:t>Soluția</a:t>
            </a:r>
            <a:r>
              <a:rPr lang="en-US" sz="2400" dirty="0">
                <a:solidFill>
                  <a:schemeClr val="bg1"/>
                </a:solidFill>
              </a:rPr>
              <a:t>: Raspberry Pi Pico</a:t>
            </a:r>
            <a:r>
              <a:rPr lang="ro-RO" sz="2400" dirty="0">
                <a:solidFill>
                  <a:schemeClr val="bg1"/>
                </a:solidFill>
              </a:rPr>
              <a:t> – 26 pini GPIO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ro-RO" sz="2400" dirty="0">
                <a:solidFill>
                  <a:schemeClr val="bg1"/>
                </a:solidFill>
              </a:rPr>
              <a:t>Suficient curent pentru motoare, senzori și calculator de bord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it-IT" sz="2200" dirty="0">
                <a:solidFill>
                  <a:schemeClr val="bg1"/>
                </a:solidFill>
              </a:rPr>
              <a:t>3A pentru Raspberry Pi 4;</a:t>
            </a:r>
          </a:p>
          <a:p>
            <a:pPr lvl="2"/>
            <a:r>
              <a:rPr lang="it-IT" sz="2200" dirty="0">
                <a:solidFill>
                  <a:schemeClr val="bg1"/>
                </a:solidFill>
              </a:rPr>
              <a:t>150mA x 6 senzori de gaz;</a:t>
            </a:r>
          </a:p>
          <a:p>
            <a:pPr lvl="2"/>
            <a:r>
              <a:rPr lang="it-IT" sz="2200" dirty="0">
                <a:solidFill>
                  <a:schemeClr val="bg1"/>
                </a:solidFill>
              </a:rPr>
              <a:t>100mA x 4 microcontrolere;</a:t>
            </a:r>
          </a:p>
          <a:p>
            <a:pPr lvl="2"/>
            <a:r>
              <a:rPr lang="it-IT" sz="2200" dirty="0">
                <a:solidFill>
                  <a:schemeClr val="bg1"/>
                </a:solidFill>
              </a:rPr>
              <a:t>0.75 A x 4 motoare;</a:t>
            </a:r>
          </a:p>
          <a:p>
            <a:pPr lvl="2"/>
            <a:r>
              <a:rPr lang="it-IT" sz="2200" dirty="0">
                <a:solidFill>
                  <a:schemeClr val="bg1"/>
                </a:solidFill>
              </a:rPr>
              <a:t>600 mA pentru LiDAR;</a:t>
            </a:r>
          </a:p>
          <a:p>
            <a:pPr lvl="2"/>
            <a:r>
              <a:rPr lang="it-IT" sz="2200" dirty="0">
                <a:solidFill>
                  <a:schemeClr val="bg1"/>
                </a:solidFill>
              </a:rPr>
              <a:t>20mA x 8 senzori ultrasonici;</a:t>
            </a:r>
          </a:p>
          <a:p>
            <a:pPr lvl="2"/>
            <a:r>
              <a:rPr lang="ro-RO" sz="2200" dirty="0">
                <a:solidFill>
                  <a:schemeClr val="bg1"/>
                </a:solidFill>
              </a:rPr>
              <a:t>m</a:t>
            </a:r>
            <a:r>
              <a:rPr lang="it-IT" sz="2200" dirty="0">
                <a:solidFill>
                  <a:schemeClr val="bg1"/>
                </a:solidFill>
              </a:rPr>
              <a:t>ax 200 mA pentru restul modulelor;</a:t>
            </a:r>
          </a:p>
          <a:p>
            <a:pPr marL="457200" lvl="1" indent="0">
              <a:buNone/>
            </a:pPr>
            <a:r>
              <a:rPr lang="ro-RO" sz="2400" dirty="0">
                <a:solidFill>
                  <a:srgbClr val="FF0000"/>
                </a:solidFill>
              </a:rPr>
              <a:t>TOTAL</a:t>
            </a:r>
            <a:r>
              <a:rPr lang="en-US" sz="2400" dirty="0">
                <a:solidFill>
                  <a:srgbClr val="FF0000"/>
                </a:solidFill>
              </a:rPr>
              <a:t>: 8.26 </a:t>
            </a:r>
            <a:r>
              <a:rPr lang="en-US" sz="2400" dirty="0" err="1">
                <a:solidFill>
                  <a:srgbClr val="FF0000"/>
                </a:solidFill>
              </a:rPr>
              <a:t>Amperi</a:t>
            </a:r>
            <a:endParaRPr lang="ro-RO" sz="24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ro-RO" sz="2400" dirty="0">
                <a:solidFill>
                  <a:srgbClr val="FF0000"/>
                </a:solidFill>
              </a:rPr>
              <a:t>SOLUȚIA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dirty="0">
                <a:solidFill>
                  <a:schemeClr val="bg1"/>
                </a:solidFill>
              </a:rPr>
              <a:t>Dou</a:t>
            </a:r>
            <a:r>
              <a:rPr lang="ro-RO" sz="2400" dirty="0">
                <a:solidFill>
                  <a:schemeClr val="bg1"/>
                </a:solidFill>
              </a:rPr>
              <a:t>ă baterii </a:t>
            </a:r>
            <a:r>
              <a:rPr lang="ro-RO" sz="2400" dirty="0" err="1">
                <a:solidFill>
                  <a:schemeClr val="bg1"/>
                </a:solidFill>
              </a:rPr>
              <a:t>LiPo</a:t>
            </a:r>
            <a:r>
              <a:rPr lang="ro-RO" sz="2400" dirty="0">
                <a:solidFill>
                  <a:schemeClr val="bg1"/>
                </a:solidFill>
              </a:rPr>
              <a:t> de 2200mAh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ECEBF-C1E3-2F48-D9B2-DA2023B9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4</a:t>
            </a:fld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E505A-24A6-FC9A-0A06-8E356581F275}"/>
              </a:ext>
            </a:extLst>
          </p:cNvPr>
          <p:cNvSpPr txBox="1"/>
          <p:nvPr/>
        </p:nvSpPr>
        <p:spPr>
          <a:xfrm>
            <a:off x="7554896" y="3268425"/>
            <a:ext cx="433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GPIO – General </a:t>
            </a:r>
            <a:r>
              <a:rPr lang="ro-RO" dirty="0" err="1">
                <a:solidFill>
                  <a:schemeClr val="bg1"/>
                </a:solidFill>
              </a:rPr>
              <a:t>Purpose</a:t>
            </a:r>
            <a:r>
              <a:rPr lang="ro-RO" dirty="0">
                <a:solidFill>
                  <a:schemeClr val="bg1"/>
                </a:solidFill>
              </a:rPr>
              <a:t> Input/Output</a:t>
            </a:r>
            <a:br>
              <a:rPr lang="ro-RO" dirty="0">
                <a:solidFill>
                  <a:schemeClr val="bg1"/>
                </a:solidFill>
              </a:rPr>
            </a:br>
            <a:r>
              <a:rPr lang="ro-RO" dirty="0">
                <a:solidFill>
                  <a:schemeClr val="bg1"/>
                </a:solidFill>
              </a:rPr>
              <a:t>(Pini de </a:t>
            </a:r>
            <a:r>
              <a:rPr lang="ro-RO" dirty="0" err="1">
                <a:solidFill>
                  <a:schemeClr val="bg1"/>
                </a:solidFill>
              </a:rPr>
              <a:t>Intrare/Ieșire</a:t>
            </a:r>
            <a:r>
              <a:rPr lang="ro-RO" dirty="0">
                <a:solidFill>
                  <a:schemeClr val="bg1"/>
                </a:solidFill>
              </a:rPr>
              <a:t> cu Scop General )</a:t>
            </a:r>
          </a:p>
        </p:txBody>
      </p:sp>
    </p:spTree>
    <p:extLst>
      <p:ext uri="{BB962C8B-B14F-4D97-AF65-F5344CB8AC3E}">
        <p14:creationId xmlns:p14="http://schemas.microsoft.com/office/powerpoint/2010/main" val="383212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F6D1-284F-2DE6-AE21-BA10E2A1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768"/>
            <a:ext cx="12192000" cy="775942"/>
          </a:xfrm>
        </p:spPr>
        <p:txBody>
          <a:bodyPr>
            <a:noAutofit/>
          </a:bodyPr>
          <a:lstStyle/>
          <a:p>
            <a:pPr algn="ctr"/>
            <a:r>
              <a:rPr lang="en-US" b="1" u="sng" dirty="0" err="1">
                <a:solidFill>
                  <a:schemeClr val="bg1"/>
                </a:solidFill>
              </a:rPr>
              <a:t>Proiectarea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schemelor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electronice</a:t>
            </a:r>
            <a:r>
              <a:rPr lang="en-US" b="1" u="sng" dirty="0">
                <a:solidFill>
                  <a:schemeClr val="bg1"/>
                </a:solidFill>
              </a:rPr>
              <a:t>: Cerin</a:t>
            </a:r>
            <a:r>
              <a:rPr lang="ro-RO" b="1" u="sng" dirty="0">
                <a:solidFill>
                  <a:schemeClr val="bg1"/>
                </a:solidFill>
              </a:rPr>
              <a:t>țe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2ED5F-0FED-A365-5ED6-CA99F3656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99" y="1108710"/>
            <a:ext cx="10944225" cy="5349240"/>
          </a:xfrm>
          <a:noFill/>
        </p:spPr>
        <p:txBody>
          <a:bodyPr>
            <a:normAutofit/>
          </a:bodyPr>
          <a:lstStyle/>
          <a:p>
            <a:pPr lvl="1"/>
            <a:r>
              <a:rPr lang="ro-RO" sz="2400" dirty="0">
                <a:solidFill>
                  <a:schemeClr val="bg1"/>
                </a:solidFill>
              </a:rPr>
              <a:t>Modularitate maximă,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pentru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testare</a:t>
            </a:r>
            <a:r>
              <a:rPr lang="en-US" sz="2400" dirty="0">
                <a:solidFill>
                  <a:schemeClr val="bg1"/>
                </a:solidFill>
              </a:rPr>
              <a:t> u</a:t>
            </a:r>
            <a:r>
              <a:rPr lang="ro-RO" sz="2400" dirty="0">
                <a:solidFill>
                  <a:schemeClr val="bg1"/>
                </a:solidFill>
              </a:rPr>
              <a:t>șoară și pentru eventuala modificare a funcționalităților robotului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lvl="3"/>
            <a:r>
              <a:rPr lang="en-US" sz="2200" dirty="0">
                <a:solidFill>
                  <a:schemeClr val="bg1"/>
                </a:solidFill>
              </a:rPr>
              <a:t>4 </a:t>
            </a:r>
            <a:r>
              <a:rPr lang="en-US" sz="2200" dirty="0" err="1">
                <a:solidFill>
                  <a:schemeClr val="bg1"/>
                </a:solidFill>
              </a:rPr>
              <a:t>perechi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headeri</a:t>
            </a:r>
            <a:r>
              <a:rPr lang="en-US" sz="2200" dirty="0">
                <a:solidFill>
                  <a:schemeClr val="bg1"/>
                </a:solidFill>
              </a:rPr>
              <a:t> la </a:t>
            </a:r>
            <a:r>
              <a:rPr lang="en-US" sz="2200" dirty="0" err="1">
                <a:solidFill>
                  <a:schemeClr val="bg1"/>
                </a:solidFill>
              </a:rPr>
              <a:t>fiecare</a:t>
            </a:r>
            <a:r>
              <a:rPr lang="en-US" sz="2200" dirty="0">
                <a:solidFill>
                  <a:schemeClr val="bg1"/>
                </a:solidFill>
              </a:rPr>
              <a:t> pin GPIO ai </a:t>
            </a:r>
            <a:r>
              <a:rPr lang="en-US" sz="2200" dirty="0" err="1">
                <a:solidFill>
                  <a:schemeClr val="bg1"/>
                </a:solidFill>
              </a:rPr>
              <a:t>microcontrollerelor</a:t>
            </a:r>
            <a:r>
              <a:rPr lang="en-US" sz="2200" dirty="0">
                <a:solidFill>
                  <a:schemeClr val="bg1"/>
                </a:solidFill>
              </a:rPr>
              <a:t>;</a:t>
            </a:r>
          </a:p>
          <a:p>
            <a:pPr lvl="3"/>
            <a:r>
              <a:rPr lang="en-US" sz="2200" dirty="0" err="1">
                <a:solidFill>
                  <a:schemeClr val="bg1"/>
                </a:solidFill>
              </a:rPr>
              <a:t>Headeri</a:t>
            </a:r>
            <a:r>
              <a:rPr lang="en-US" sz="2200" dirty="0">
                <a:solidFill>
                  <a:schemeClr val="bg1"/>
                </a:solidFill>
              </a:rPr>
              <a:t> de test 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fiecare</a:t>
            </a:r>
            <a:r>
              <a:rPr lang="en-US" sz="2200" dirty="0">
                <a:solidFill>
                  <a:schemeClr val="bg1"/>
                </a:solidFill>
              </a:rPr>
              <a:t> sensor;</a:t>
            </a:r>
            <a:endParaRPr lang="ro-RO" sz="2200" dirty="0">
              <a:solidFill>
                <a:schemeClr val="bg1"/>
              </a:solidFill>
            </a:endParaRPr>
          </a:p>
          <a:p>
            <a:pPr lvl="3"/>
            <a:r>
              <a:rPr lang="ro-RO" sz="2200" dirty="0">
                <a:solidFill>
                  <a:schemeClr val="bg1"/>
                </a:solidFill>
              </a:rPr>
              <a:t>1 microcontroller extra</a:t>
            </a:r>
            <a:r>
              <a:rPr lang="en-US" sz="2200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Circuite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activare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pentru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fiecare</a:t>
            </a:r>
            <a:r>
              <a:rPr lang="en-US" sz="2400" dirty="0">
                <a:solidFill>
                  <a:schemeClr val="bg1"/>
                </a:solidFill>
              </a:rPr>
              <a:t> sensor: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Cre</a:t>
            </a:r>
            <a:r>
              <a:rPr lang="ro-RO" sz="2200" dirty="0">
                <a:solidFill>
                  <a:schemeClr val="bg1"/>
                </a:solidFill>
              </a:rPr>
              <a:t>ște modularitatea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o-RO" sz="2200" dirty="0">
                <a:solidFill>
                  <a:schemeClr val="bg1"/>
                </a:solidFill>
              </a:rPr>
              <a:t>în software</a:t>
            </a:r>
            <a:r>
              <a:rPr lang="en-US" sz="2200" dirty="0">
                <a:solidFill>
                  <a:schemeClr val="bg1"/>
                </a:solidFill>
              </a:rPr>
              <a:t>;</a:t>
            </a:r>
          </a:p>
          <a:p>
            <a:pPr lvl="2"/>
            <a:r>
              <a:rPr lang="ro-RO" sz="2200" dirty="0">
                <a:solidFill>
                  <a:schemeClr val="bg1"/>
                </a:solidFill>
              </a:rPr>
              <a:t>Îmbunătățește autonomia bateriilor</a:t>
            </a:r>
            <a:r>
              <a:rPr lang="en-US" sz="2200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Circuite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monitorizare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pentru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bateriile</a:t>
            </a:r>
            <a:r>
              <a:rPr lang="en-US" sz="2400" dirty="0">
                <a:solidFill>
                  <a:schemeClr val="bg1"/>
                </a:solidFill>
              </a:rPr>
              <a:t> LiPo;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3905A-985C-95E2-1FF2-66B4A25B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58539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6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F6D1-284F-2DE6-AE21-BA10E2A1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8518"/>
            <a:ext cx="12192000" cy="72951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err="1">
                <a:solidFill>
                  <a:schemeClr val="bg1"/>
                </a:solidFill>
              </a:rPr>
              <a:t>Proiectarea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schemelor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electronice</a:t>
            </a:r>
            <a:r>
              <a:rPr lang="en-US" b="1" u="sng" dirty="0">
                <a:solidFill>
                  <a:schemeClr val="bg1"/>
                </a:solidFill>
              </a:rPr>
              <a:t>: </a:t>
            </a:r>
            <a:r>
              <a:rPr lang="en-US" b="1" u="sng" dirty="0" err="1">
                <a:solidFill>
                  <a:schemeClr val="bg1"/>
                </a:solidFill>
              </a:rPr>
              <a:t>circuite</a:t>
            </a:r>
            <a:r>
              <a:rPr lang="en-US" b="1" u="sng" dirty="0">
                <a:solidFill>
                  <a:schemeClr val="bg1"/>
                </a:solidFill>
              </a:rPr>
              <a:t> Breadboard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AF4E0-336C-8E65-DEA6-03A5B90B9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43" y="1933089"/>
            <a:ext cx="3229794" cy="43063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633A1-4843-0D5E-475C-B3C298BE2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66" y="1933089"/>
            <a:ext cx="3229794" cy="430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48C29-5418-2B96-5ED8-D31B6BFAE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89" y="1933088"/>
            <a:ext cx="3229794" cy="43063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265332-7184-5656-BEDD-109F571326A3}"/>
              </a:ext>
            </a:extLst>
          </p:cNvPr>
          <p:cNvSpPr txBox="1"/>
          <p:nvPr/>
        </p:nvSpPr>
        <p:spPr>
          <a:xfrm>
            <a:off x="893006" y="1608635"/>
            <a:ext cx="298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>
                <a:solidFill>
                  <a:schemeClr val="bg1"/>
                </a:solidFill>
              </a:rPr>
              <a:t>Prototip Senzori Ultrasonici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B655DE-6AE8-4E60-00F3-0F10F5DD8E8F}"/>
              </a:ext>
            </a:extLst>
          </p:cNvPr>
          <p:cNvSpPr txBox="1"/>
          <p:nvPr/>
        </p:nvSpPr>
        <p:spPr>
          <a:xfrm>
            <a:off x="4604429" y="1608635"/>
            <a:ext cx="298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>
                <a:solidFill>
                  <a:schemeClr val="bg1"/>
                </a:solidFill>
              </a:rPr>
              <a:t>Prototip Monitorizare Gaze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D50962-341B-5681-A0B5-E27E45C0A130}"/>
              </a:ext>
            </a:extLst>
          </p:cNvPr>
          <p:cNvSpPr txBox="1"/>
          <p:nvPr/>
        </p:nvSpPr>
        <p:spPr>
          <a:xfrm>
            <a:off x="8315852" y="1608635"/>
            <a:ext cx="2907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>
                <a:solidFill>
                  <a:schemeClr val="bg1"/>
                </a:solidFill>
              </a:rPr>
              <a:t>Prototip Control Motoare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AD45-F9A2-0EE4-9512-722AD26E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6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8855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1069-D8D9-0F61-DA5D-C3F45DD4E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432"/>
            <a:ext cx="12192000" cy="589534"/>
          </a:xfrm>
        </p:spPr>
        <p:txBody>
          <a:bodyPr>
            <a:normAutofit/>
          </a:bodyPr>
          <a:lstStyle/>
          <a:p>
            <a:pPr algn="l"/>
            <a:r>
              <a:rPr lang="en-US" b="1" u="sng" dirty="0">
                <a:solidFill>
                  <a:schemeClr val="bg1"/>
                </a:solidFill>
              </a:rPr>
              <a:t>Schema bloc a </a:t>
            </a:r>
            <a:r>
              <a:rPr lang="en-US" b="1" u="sng" dirty="0" err="1">
                <a:solidFill>
                  <a:schemeClr val="bg1"/>
                </a:solidFill>
              </a:rPr>
              <a:t>Robotului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908116-F0F2-30DB-F009-998D7818A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89" y="739285"/>
            <a:ext cx="8872422" cy="5709384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9D92E29-C83B-123F-9CBC-114B844F2E5D}"/>
              </a:ext>
            </a:extLst>
          </p:cNvPr>
          <p:cNvSpPr/>
          <p:nvPr/>
        </p:nvSpPr>
        <p:spPr>
          <a:xfrm>
            <a:off x="1565521" y="1282045"/>
            <a:ext cx="2422017" cy="361989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4E7D4F-DD27-C71A-E9A4-14C67BD82240}"/>
              </a:ext>
            </a:extLst>
          </p:cNvPr>
          <p:cNvSpPr/>
          <p:nvPr/>
        </p:nvSpPr>
        <p:spPr>
          <a:xfrm>
            <a:off x="1442972" y="4901937"/>
            <a:ext cx="5052096" cy="1818903"/>
          </a:xfrm>
          <a:prstGeom prst="ellipse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C14EE3-8033-7571-02E8-95E5F8412F7E}"/>
              </a:ext>
            </a:extLst>
          </p:cNvPr>
          <p:cNvSpPr/>
          <p:nvPr/>
        </p:nvSpPr>
        <p:spPr>
          <a:xfrm>
            <a:off x="4260915" y="1989056"/>
            <a:ext cx="3308809" cy="329938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384FF7-6944-6F00-AEE1-3EA8C45941AF}"/>
              </a:ext>
            </a:extLst>
          </p:cNvPr>
          <p:cNvSpPr/>
          <p:nvPr/>
        </p:nvSpPr>
        <p:spPr>
          <a:xfrm>
            <a:off x="7289389" y="1780932"/>
            <a:ext cx="3613609" cy="475257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AD525A-A21D-17B0-EFEC-86C91E3FD81C}"/>
              </a:ext>
            </a:extLst>
          </p:cNvPr>
          <p:cNvSpPr/>
          <p:nvPr/>
        </p:nvSpPr>
        <p:spPr>
          <a:xfrm>
            <a:off x="5143556" y="650449"/>
            <a:ext cx="2733774" cy="13386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A9D391-7B9C-8224-44EF-7629F0462B9A}"/>
              </a:ext>
            </a:extLst>
          </p:cNvPr>
          <p:cNvCxnSpPr>
            <a:cxnSpLocks/>
            <a:stCxn id="10" idx="2"/>
            <a:endCxn id="19" idx="2"/>
          </p:cNvCxnSpPr>
          <p:nvPr/>
        </p:nvCxnSpPr>
        <p:spPr>
          <a:xfrm flipH="1" flipV="1">
            <a:off x="876467" y="2460747"/>
            <a:ext cx="689054" cy="63124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A8980B-86B8-47B6-EF40-348A0C9EE525}"/>
              </a:ext>
            </a:extLst>
          </p:cNvPr>
          <p:cNvSpPr txBox="1"/>
          <p:nvPr/>
        </p:nvSpPr>
        <p:spPr>
          <a:xfrm>
            <a:off x="198972" y="1537417"/>
            <a:ext cx="1354989" cy="923330"/>
          </a:xfrm>
          <a:prstGeom prst="rect">
            <a:avLst/>
          </a:prstGeom>
          <a:solidFill>
            <a:schemeClr val="tx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Alimentare</a:t>
            </a:r>
            <a:r>
              <a:rPr lang="ro-RO" dirty="0">
                <a:solidFill>
                  <a:schemeClr val="bg1">
                    <a:lumMod val="95000"/>
                    <a:lumOff val="5000"/>
                  </a:schemeClr>
                </a:solidFill>
              </a:rPr>
              <a:t> și circuite de protecție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16B99A-4794-16F9-265D-1DE305F39853}"/>
              </a:ext>
            </a:extLst>
          </p:cNvPr>
          <p:cNvCxnSpPr>
            <a:cxnSpLocks/>
            <a:stCxn id="11" idx="2"/>
            <a:endCxn id="23" idx="2"/>
          </p:cNvCxnSpPr>
          <p:nvPr/>
        </p:nvCxnSpPr>
        <p:spPr>
          <a:xfrm flipH="1" flipV="1">
            <a:off x="675196" y="4794306"/>
            <a:ext cx="767776" cy="1017083"/>
          </a:xfrm>
          <a:prstGeom prst="straightConnector1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25C10E9-9C1C-D88C-1A4E-5FCF0BC1CEBF}"/>
              </a:ext>
            </a:extLst>
          </p:cNvPr>
          <p:cNvSpPr txBox="1"/>
          <p:nvPr/>
        </p:nvSpPr>
        <p:spPr>
          <a:xfrm>
            <a:off x="43264" y="3593977"/>
            <a:ext cx="1263863" cy="120032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Control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Motoare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cu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bucl</a:t>
            </a:r>
            <a:r>
              <a:rPr lang="ro-RO" dirty="0">
                <a:solidFill>
                  <a:schemeClr val="bg1">
                    <a:lumMod val="95000"/>
                    <a:lumOff val="5000"/>
                  </a:schemeClr>
                </a:solidFill>
              </a:rPr>
              <a:t>ă închisă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1D1F-2BE6-9CA7-379D-3EB7B760694D}"/>
              </a:ext>
            </a:extLst>
          </p:cNvPr>
          <p:cNvSpPr txBox="1"/>
          <p:nvPr/>
        </p:nvSpPr>
        <p:spPr>
          <a:xfrm>
            <a:off x="10749028" y="4879497"/>
            <a:ext cx="1386410" cy="1477328"/>
          </a:xfrm>
          <a:prstGeom prst="rect">
            <a:avLst/>
          </a:prstGeom>
          <a:solidFill>
            <a:schemeClr val="tx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</a:t>
            </a:r>
            <a:r>
              <a:rPr lang="ro-RO" dirty="0">
                <a:solidFill>
                  <a:schemeClr val="bg1"/>
                </a:solidFill>
              </a:rPr>
              <a:t>Senzori Ultrasonici și monitorizare baterie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D5E62F-F2A7-3E79-BA8F-34B866A0F473}"/>
              </a:ext>
            </a:extLst>
          </p:cNvPr>
          <p:cNvCxnSpPr>
            <a:cxnSpLocks/>
            <a:stCxn id="27" idx="1"/>
            <a:endCxn id="12" idx="5"/>
          </p:cNvCxnSpPr>
          <p:nvPr/>
        </p:nvCxnSpPr>
        <p:spPr>
          <a:xfrm flipH="1" flipV="1">
            <a:off x="7085160" y="4805254"/>
            <a:ext cx="3663868" cy="81290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BBB401B-D898-F678-3386-DBAA98ED7670}"/>
              </a:ext>
            </a:extLst>
          </p:cNvPr>
          <p:cNvSpPr txBox="1"/>
          <p:nvPr/>
        </p:nvSpPr>
        <p:spPr>
          <a:xfrm>
            <a:off x="10833590" y="2419991"/>
            <a:ext cx="1263863" cy="92333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Control Senzori Ambientali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092862D-9D0B-4F14-0FE5-D253E46C60B2}"/>
              </a:ext>
            </a:extLst>
          </p:cNvPr>
          <p:cNvCxnSpPr>
            <a:cxnSpLocks/>
            <a:stCxn id="51" idx="2"/>
            <a:endCxn id="13" idx="6"/>
          </p:cNvCxnSpPr>
          <p:nvPr/>
        </p:nvCxnSpPr>
        <p:spPr>
          <a:xfrm flipH="1">
            <a:off x="10902998" y="3343321"/>
            <a:ext cx="562524" cy="81390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70372C0-DF28-3171-6221-46D8542E118B}"/>
              </a:ext>
            </a:extLst>
          </p:cNvPr>
          <p:cNvSpPr txBox="1"/>
          <p:nvPr/>
        </p:nvSpPr>
        <p:spPr>
          <a:xfrm>
            <a:off x="10729165" y="244756"/>
            <a:ext cx="1368288" cy="2031325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Senzor Principal de Distanță și Computer de bord conectat la PC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27C499-0EAC-5D65-1746-1DB0E3B1C737}"/>
              </a:ext>
            </a:extLst>
          </p:cNvPr>
          <p:cNvCxnSpPr>
            <a:cxnSpLocks/>
            <a:stCxn id="58" idx="1"/>
            <a:endCxn id="14" idx="6"/>
          </p:cNvCxnSpPr>
          <p:nvPr/>
        </p:nvCxnSpPr>
        <p:spPr>
          <a:xfrm flipH="1">
            <a:off x="7877330" y="1260419"/>
            <a:ext cx="2851835" cy="593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DBD8D-882B-1E54-486C-65AC7C2C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9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3" grpId="0" animBg="1"/>
      <p:bldP spid="27" grpId="0" animBg="1"/>
      <p:bldP spid="51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1069-D8D9-0F61-DA5D-C3F45DD4E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0049" cy="705423"/>
          </a:xfrm>
        </p:spPr>
        <p:txBody>
          <a:bodyPr/>
          <a:lstStyle/>
          <a:p>
            <a:pPr algn="l"/>
            <a:r>
              <a:rPr lang="en-US" b="1" u="sng" dirty="0">
                <a:solidFill>
                  <a:schemeClr val="bg1"/>
                </a:solidFill>
              </a:rPr>
              <a:t>Schema bloc a </a:t>
            </a:r>
            <a:r>
              <a:rPr lang="en-US" b="1" u="sng" dirty="0" err="1">
                <a:solidFill>
                  <a:schemeClr val="bg1"/>
                </a:solidFill>
              </a:rPr>
              <a:t>Robotului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908116-F0F2-30DB-F009-998D7818A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89" y="739285"/>
            <a:ext cx="8872422" cy="5709384"/>
          </a:xfrm>
        </p:spPr>
      </p:pic>
      <p:pic>
        <p:nvPicPr>
          <p:cNvPr id="1030" name="Picture 6" descr="Tester acumulatori Li-Ion 1S-8S OKY3418">
            <a:extLst>
              <a:ext uri="{FF2B5EF4-FFF2-40B4-BE49-F238E27FC236}">
                <a16:creationId xmlns:a16="http://schemas.microsoft.com/office/drawing/2014/main" id="{B43D6763-EFB2-244F-8C8E-F534403A5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39395" y="147857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95AA71-95E2-35F2-DC4D-CF7B087E6F31}"/>
              </a:ext>
            </a:extLst>
          </p:cNvPr>
          <p:cNvCxnSpPr>
            <a:stCxn id="1030" idx="2"/>
          </p:cNvCxnSpPr>
          <p:nvPr/>
        </p:nvCxnSpPr>
        <p:spPr>
          <a:xfrm>
            <a:off x="1401395" y="1859570"/>
            <a:ext cx="475030" cy="321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0F7C54-65D6-5987-6360-C763E33F846B}"/>
              </a:ext>
            </a:extLst>
          </p:cNvPr>
          <p:cNvCxnSpPr>
            <a:cxnSpLocks/>
          </p:cNvCxnSpPr>
          <p:nvPr/>
        </p:nvCxnSpPr>
        <p:spPr>
          <a:xfrm>
            <a:off x="1410631" y="1859570"/>
            <a:ext cx="516789" cy="17344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C7A7F30-A8EE-5F6F-DD8A-4D635D5DE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79" y="2349124"/>
            <a:ext cx="839631" cy="83963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F88688-BFA3-C16D-7D0A-A7325AD7DABD}"/>
              </a:ext>
            </a:extLst>
          </p:cNvPr>
          <p:cNvCxnSpPr>
            <a:stCxn id="30" idx="3"/>
          </p:cNvCxnSpPr>
          <p:nvPr/>
        </p:nvCxnSpPr>
        <p:spPr>
          <a:xfrm>
            <a:off x="1440210" y="2768940"/>
            <a:ext cx="477974" cy="14030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3DC9F7-8EC2-B2DF-A3F8-94A209F0EA20}"/>
              </a:ext>
            </a:extLst>
          </p:cNvPr>
          <p:cNvCxnSpPr>
            <a:stCxn id="30" idx="3"/>
          </p:cNvCxnSpPr>
          <p:nvPr/>
        </p:nvCxnSpPr>
        <p:spPr>
          <a:xfrm flipV="1">
            <a:off x="1440210" y="2726773"/>
            <a:ext cx="477974" cy="421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E43489-96E9-7EF6-34FF-C54F5DBAF420}"/>
              </a:ext>
            </a:extLst>
          </p:cNvPr>
          <p:cNvGrpSpPr/>
          <p:nvPr/>
        </p:nvGrpSpPr>
        <p:grpSpPr>
          <a:xfrm>
            <a:off x="4260448" y="1355028"/>
            <a:ext cx="4433961" cy="3751545"/>
            <a:chOff x="4260448" y="1355028"/>
            <a:chExt cx="4433961" cy="3751545"/>
          </a:xfrm>
        </p:grpSpPr>
        <p:pic>
          <p:nvPicPr>
            <p:cNvPr id="1060" name="Picture 16" descr="Raspberry Pi Pico W">
              <a:extLst>
                <a:ext uri="{FF2B5EF4-FFF2-40B4-BE49-F238E27FC236}">
                  <a16:creationId xmlns:a16="http://schemas.microsoft.com/office/drawing/2014/main" id="{E7664A64-B988-C720-778B-099000429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507" y="1878999"/>
              <a:ext cx="667155" cy="66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5" name="Straight Arrow Connector 1074">
              <a:extLst>
                <a:ext uri="{FF2B5EF4-FFF2-40B4-BE49-F238E27FC236}">
                  <a16:creationId xmlns:a16="http://schemas.microsoft.com/office/drawing/2014/main" id="{37646059-97C8-45DF-7A26-E9FE167B80DE}"/>
                </a:ext>
              </a:extLst>
            </p:cNvPr>
            <p:cNvCxnSpPr>
              <a:cxnSpLocks/>
              <a:stCxn id="1060" idx="3"/>
            </p:cNvCxnSpPr>
            <p:nvPr/>
          </p:nvCxnSpPr>
          <p:spPr>
            <a:xfrm>
              <a:off x="7439662" y="2212577"/>
              <a:ext cx="1254747" cy="13654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>
              <a:extLst>
                <a:ext uri="{FF2B5EF4-FFF2-40B4-BE49-F238E27FC236}">
                  <a16:creationId xmlns:a16="http://schemas.microsoft.com/office/drawing/2014/main" id="{408301CE-4165-6369-BF0D-1B857F465828}"/>
                </a:ext>
              </a:extLst>
            </p:cNvPr>
            <p:cNvCxnSpPr>
              <a:cxnSpLocks/>
              <a:stCxn id="1060" idx="1"/>
            </p:cNvCxnSpPr>
            <p:nvPr/>
          </p:nvCxnSpPr>
          <p:spPr>
            <a:xfrm flipH="1" flipV="1">
              <a:off x="4260448" y="1355028"/>
              <a:ext cx="2512059" cy="857549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>
              <a:extLst>
                <a:ext uri="{FF2B5EF4-FFF2-40B4-BE49-F238E27FC236}">
                  <a16:creationId xmlns:a16="http://schemas.microsoft.com/office/drawing/2014/main" id="{6020060D-DE51-18E2-116F-395221D9CD13}"/>
                </a:ext>
              </a:extLst>
            </p:cNvPr>
            <p:cNvCxnSpPr>
              <a:cxnSpLocks/>
              <a:stCxn id="1060" idx="1"/>
            </p:cNvCxnSpPr>
            <p:nvPr/>
          </p:nvCxnSpPr>
          <p:spPr>
            <a:xfrm flipH="1">
              <a:off x="6258765" y="2212577"/>
              <a:ext cx="513742" cy="14188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Arrow Connector 1084">
              <a:extLst>
                <a:ext uri="{FF2B5EF4-FFF2-40B4-BE49-F238E27FC236}">
                  <a16:creationId xmlns:a16="http://schemas.microsoft.com/office/drawing/2014/main" id="{A650FD41-AFB1-74E9-9D51-D8440DC61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084" y="2428875"/>
              <a:ext cx="2399966" cy="267769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CB3D2B-7A26-BE61-4137-06E91332985B}"/>
              </a:ext>
            </a:extLst>
          </p:cNvPr>
          <p:cNvGrpSpPr/>
          <p:nvPr/>
        </p:nvGrpSpPr>
        <p:grpSpPr>
          <a:xfrm>
            <a:off x="10449319" y="3081942"/>
            <a:ext cx="1208469" cy="750015"/>
            <a:chOff x="10449319" y="3081942"/>
            <a:chExt cx="1208469" cy="750015"/>
          </a:xfrm>
        </p:grpSpPr>
        <p:pic>
          <p:nvPicPr>
            <p:cNvPr id="1091" name="Picture 18">
              <a:extLst>
                <a:ext uri="{FF2B5EF4-FFF2-40B4-BE49-F238E27FC236}">
                  <a16:creationId xmlns:a16="http://schemas.microsoft.com/office/drawing/2014/main" id="{89864442-5A0C-B308-E2DE-5CFD39428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7773" y="3081942"/>
              <a:ext cx="750015" cy="75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93" name="Straight Arrow Connector 1092">
              <a:extLst>
                <a:ext uri="{FF2B5EF4-FFF2-40B4-BE49-F238E27FC236}">
                  <a16:creationId xmlns:a16="http://schemas.microsoft.com/office/drawing/2014/main" id="{2052F3DF-AF9D-07AD-430D-524F41EAA10D}"/>
                </a:ext>
              </a:extLst>
            </p:cNvPr>
            <p:cNvCxnSpPr>
              <a:cxnSpLocks/>
              <a:stCxn id="1091" idx="1"/>
            </p:cNvCxnSpPr>
            <p:nvPr/>
          </p:nvCxnSpPr>
          <p:spPr>
            <a:xfrm flipH="1" flipV="1">
              <a:off x="10449319" y="3188755"/>
              <a:ext cx="458454" cy="268195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B30A62-4704-404C-3B8E-84B71C76104C}"/>
              </a:ext>
            </a:extLst>
          </p:cNvPr>
          <p:cNvGrpSpPr/>
          <p:nvPr/>
        </p:nvGrpSpPr>
        <p:grpSpPr>
          <a:xfrm>
            <a:off x="7848508" y="2736337"/>
            <a:ext cx="967310" cy="780004"/>
            <a:chOff x="7848508" y="2736337"/>
            <a:chExt cx="967310" cy="780004"/>
          </a:xfrm>
        </p:grpSpPr>
        <p:pic>
          <p:nvPicPr>
            <p:cNvPr id="1095" name="Picture 20">
              <a:extLst>
                <a:ext uri="{FF2B5EF4-FFF2-40B4-BE49-F238E27FC236}">
                  <a16:creationId xmlns:a16="http://schemas.microsoft.com/office/drawing/2014/main" id="{9549CECF-8FBD-9EE7-52C6-9348C0746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280" y="2799803"/>
              <a:ext cx="716538" cy="716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98" name="Straight Arrow Connector 1097">
              <a:extLst>
                <a:ext uri="{FF2B5EF4-FFF2-40B4-BE49-F238E27FC236}">
                  <a16:creationId xmlns:a16="http://schemas.microsoft.com/office/drawing/2014/main" id="{F9FDAFA2-2C47-22F6-2CAE-D696F9890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48508" y="2736337"/>
              <a:ext cx="390519" cy="2916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753BDE-096F-BCA1-48D7-8FE6FFA36BFB}"/>
              </a:ext>
            </a:extLst>
          </p:cNvPr>
          <p:cNvGrpSpPr/>
          <p:nvPr/>
        </p:nvGrpSpPr>
        <p:grpSpPr>
          <a:xfrm>
            <a:off x="10449319" y="2186300"/>
            <a:ext cx="1235732" cy="725805"/>
            <a:chOff x="10449319" y="2186300"/>
            <a:chExt cx="1235732" cy="725805"/>
          </a:xfrm>
        </p:grpSpPr>
        <p:pic>
          <p:nvPicPr>
            <p:cNvPr id="1099" name="Picture 22">
              <a:extLst>
                <a:ext uri="{FF2B5EF4-FFF2-40B4-BE49-F238E27FC236}">
                  <a16:creationId xmlns:a16="http://schemas.microsoft.com/office/drawing/2014/main" id="{F83908EE-3AD0-19AA-DF35-3DC0F6D0C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9246" y="2186300"/>
              <a:ext cx="725805" cy="72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01" name="Straight Arrow Connector 1100">
              <a:extLst>
                <a:ext uri="{FF2B5EF4-FFF2-40B4-BE49-F238E27FC236}">
                  <a16:creationId xmlns:a16="http://schemas.microsoft.com/office/drawing/2014/main" id="{132BFF77-D3CD-D25C-DDA5-40EE420B6026}"/>
                </a:ext>
              </a:extLst>
            </p:cNvPr>
            <p:cNvCxnSpPr>
              <a:cxnSpLocks/>
              <a:stCxn id="1099" idx="1"/>
            </p:cNvCxnSpPr>
            <p:nvPr/>
          </p:nvCxnSpPr>
          <p:spPr>
            <a:xfrm flipH="1" flipV="1">
              <a:off x="10449319" y="2520043"/>
              <a:ext cx="509927" cy="291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4D8344-5082-A7BE-74DD-76DA55721315}"/>
              </a:ext>
            </a:extLst>
          </p:cNvPr>
          <p:cNvGrpSpPr/>
          <p:nvPr/>
        </p:nvGrpSpPr>
        <p:grpSpPr>
          <a:xfrm>
            <a:off x="7483983" y="4980494"/>
            <a:ext cx="4290821" cy="1412686"/>
            <a:chOff x="7483983" y="4980494"/>
            <a:chExt cx="4290821" cy="1412686"/>
          </a:xfrm>
        </p:grpSpPr>
        <p:pic>
          <p:nvPicPr>
            <p:cNvPr id="1036" name="Picture 12" descr="Senzor detector gaz MQ-4 DC5V LPG">
              <a:extLst>
                <a:ext uri="{FF2B5EF4-FFF2-40B4-BE49-F238E27FC236}">
                  <a16:creationId xmlns:a16="http://schemas.microsoft.com/office/drawing/2014/main" id="{B11283FF-124B-1099-759A-03915642C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999" y="5667375"/>
              <a:ext cx="725805" cy="72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3" name="Speech Bubble: Rectangle 1102">
              <a:extLst>
                <a:ext uri="{FF2B5EF4-FFF2-40B4-BE49-F238E27FC236}">
                  <a16:creationId xmlns:a16="http://schemas.microsoft.com/office/drawing/2014/main" id="{98F7E71E-BB64-98E1-4F65-03006A949BFD}"/>
                </a:ext>
              </a:extLst>
            </p:cNvPr>
            <p:cNvSpPr/>
            <p:nvPr/>
          </p:nvSpPr>
          <p:spPr>
            <a:xfrm>
              <a:off x="7483983" y="4980494"/>
              <a:ext cx="2897861" cy="782084"/>
            </a:xfrm>
            <a:prstGeom prst="wedgeRectCallout">
              <a:avLst>
                <a:gd name="adj1" fmla="val 71999"/>
                <a:gd name="adj2" fmla="val 91002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30FC41-1BB8-D407-2597-D8A555577B71}"/>
              </a:ext>
            </a:extLst>
          </p:cNvPr>
          <p:cNvGrpSpPr/>
          <p:nvPr/>
        </p:nvGrpSpPr>
        <p:grpSpPr>
          <a:xfrm>
            <a:off x="1679197" y="716538"/>
            <a:ext cx="1976735" cy="3687822"/>
            <a:chOff x="1679197" y="716538"/>
            <a:chExt cx="1976735" cy="3687822"/>
          </a:xfrm>
        </p:grpSpPr>
        <p:pic>
          <p:nvPicPr>
            <p:cNvPr id="1032" name="Picture 8" descr="Regulator de tensiune Step-Down 6V, 2.5A D24V25F6 [1]">
              <a:extLst>
                <a:ext uri="{FF2B5EF4-FFF2-40B4-BE49-F238E27FC236}">
                  <a16:creationId xmlns:a16="http://schemas.microsoft.com/office/drawing/2014/main" id="{D6B97FE2-01D8-33CA-B9F4-E395CFFC0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197" y="716538"/>
              <a:ext cx="1210326" cy="861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5" name="Speech Bubble: Rectangle 1104">
              <a:extLst>
                <a:ext uri="{FF2B5EF4-FFF2-40B4-BE49-F238E27FC236}">
                  <a16:creationId xmlns:a16="http://schemas.microsoft.com/office/drawing/2014/main" id="{43D7CD1B-53C5-5227-8924-476086F98F1E}"/>
                </a:ext>
              </a:extLst>
            </p:cNvPr>
            <p:cNvSpPr/>
            <p:nvPr/>
          </p:nvSpPr>
          <p:spPr>
            <a:xfrm>
              <a:off x="2901644" y="2580750"/>
              <a:ext cx="754288" cy="1823610"/>
            </a:xfrm>
            <a:prstGeom prst="wedgeRectCallout">
              <a:avLst>
                <a:gd name="adj1" fmla="val -93569"/>
                <a:gd name="adj2" fmla="val -118200"/>
              </a:avLst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BB0FF5-6BF9-CD7A-911F-2D57DF303647}"/>
              </a:ext>
            </a:extLst>
          </p:cNvPr>
          <p:cNvGrpSpPr/>
          <p:nvPr/>
        </p:nvGrpSpPr>
        <p:grpSpPr>
          <a:xfrm>
            <a:off x="5646420" y="2983288"/>
            <a:ext cx="6096117" cy="2474300"/>
            <a:chOff x="5646420" y="2983288"/>
            <a:chExt cx="6096117" cy="2474300"/>
          </a:xfrm>
        </p:grpSpPr>
        <p:pic>
          <p:nvPicPr>
            <p:cNvPr id="1042" name="Picture 14" descr="Translator de nivel bidirectional cu 4 canale">
              <a:extLst>
                <a:ext uri="{FF2B5EF4-FFF2-40B4-BE49-F238E27FC236}">
                  <a16:creationId xmlns:a16="http://schemas.microsoft.com/office/drawing/2014/main" id="{95F2D86D-B410-A960-3987-222BC022E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075383" y="4790434"/>
              <a:ext cx="667154" cy="66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53" name="Straight Arrow Connector 1052">
              <a:extLst>
                <a:ext uri="{FF2B5EF4-FFF2-40B4-BE49-F238E27FC236}">
                  <a16:creationId xmlns:a16="http://schemas.microsoft.com/office/drawing/2014/main" id="{488D442F-2A9C-3A6B-F134-3311F5D21522}"/>
                </a:ext>
              </a:extLst>
            </p:cNvPr>
            <p:cNvCxnSpPr>
              <a:cxnSpLocks/>
              <a:stCxn id="1042" idx="3"/>
            </p:cNvCxnSpPr>
            <p:nvPr/>
          </p:nvCxnSpPr>
          <p:spPr>
            <a:xfrm flipH="1" flipV="1">
              <a:off x="7094220" y="3028027"/>
              <a:ext cx="3981163" cy="209598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Arrow Connector 1055">
              <a:extLst>
                <a:ext uri="{FF2B5EF4-FFF2-40B4-BE49-F238E27FC236}">
                  <a16:creationId xmlns:a16="http://schemas.microsoft.com/office/drawing/2014/main" id="{C7B72525-4790-46EE-E599-2EB2FFA27DF4}"/>
                </a:ext>
              </a:extLst>
            </p:cNvPr>
            <p:cNvCxnSpPr>
              <a:cxnSpLocks/>
              <a:stCxn id="1042" idx="3"/>
            </p:cNvCxnSpPr>
            <p:nvPr/>
          </p:nvCxnSpPr>
          <p:spPr>
            <a:xfrm flipH="1" flipV="1">
              <a:off x="5646420" y="2983288"/>
              <a:ext cx="5428963" cy="214072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6" name="Speech Bubble: Rectangle 1105">
              <a:extLst>
                <a:ext uri="{FF2B5EF4-FFF2-40B4-BE49-F238E27FC236}">
                  <a16:creationId xmlns:a16="http://schemas.microsoft.com/office/drawing/2014/main" id="{4AE60DD2-5A21-8582-6D60-6B405A5FBDB0}"/>
                </a:ext>
              </a:extLst>
            </p:cNvPr>
            <p:cNvSpPr/>
            <p:nvPr/>
          </p:nvSpPr>
          <p:spPr>
            <a:xfrm>
              <a:off x="7480455" y="4246166"/>
              <a:ext cx="3051755" cy="646602"/>
            </a:xfrm>
            <a:prstGeom prst="wedgeRectCallout">
              <a:avLst>
                <a:gd name="adj1" fmla="val 66828"/>
                <a:gd name="adj2" fmla="val 64184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C037C8-EE9F-8BE4-6652-F924D1ECB909}"/>
              </a:ext>
            </a:extLst>
          </p:cNvPr>
          <p:cNvGrpSpPr/>
          <p:nvPr/>
        </p:nvGrpSpPr>
        <p:grpSpPr>
          <a:xfrm>
            <a:off x="4724523" y="3131939"/>
            <a:ext cx="2560198" cy="2863032"/>
            <a:chOff x="4724523" y="3131939"/>
            <a:chExt cx="2560198" cy="2863032"/>
          </a:xfrm>
        </p:grpSpPr>
        <p:pic>
          <p:nvPicPr>
            <p:cNvPr id="1102" name="Picture 24" descr="Hc-sr04 To World Ultrasonic Wave Detector Ranging Module Hc Sr04 Hcsr04  Distance Sensor For Arduino - Buy Hc-sr04 Ultrasonic Sensor,Hcsr04  Sensor,Hc Sr04 Ultrasonic Product on Alibaba.com">
              <a:extLst>
                <a:ext uri="{FF2B5EF4-FFF2-40B4-BE49-F238E27FC236}">
                  <a16:creationId xmlns:a16="http://schemas.microsoft.com/office/drawing/2014/main" id="{6E0B17E5-C0EC-A5E1-4DF5-9F5617FED7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26" y="5027476"/>
              <a:ext cx="967495" cy="967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4" name="Speech Bubble: Rectangle 1103">
              <a:extLst>
                <a:ext uri="{FF2B5EF4-FFF2-40B4-BE49-F238E27FC236}">
                  <a16:creationId xmlns:a16="http://schemas.microsoft.com/office/drawing/2014/main" id="{6F5DA007-D21A-290E-5BEE-D3A600FD8566}"/>
                </a:ext>
              </a:extLst>
            </p:cNvPr>
            <p:cNvSpPr/>
            <p:nvPr/>
          </p:nvSpPr>
          <p:spPr>
            <a:xfrm>
              <a:off x="6453837" y="3131939"/>
              <a:ext cx="754288" cy="1644569"/>
            </a:xfrm>
            <a:prstGeom prst="wedgeRectCallout">
              <a:avLst>
                <a:gd name="adj1" fmla="val -38007"/>
                <a:gd name="adj2" fmla="val 8010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07" name="Speech Bubble: Rectangle 1106">
              <a:extLst>
                <a:ext uri="{FF2B5EF4-FFF2-40B4-BE49-F238E27FC236}">
                  <a16:creationId xmlns:a16="http://schemas.microsoft.com/office/drawing/2014/main" id="{4ABD4403-CB32-9232-6DED-9FB02FE8F928}"/>
                </a:ext>
              </a:extLst>
            </p:cNvPr>
            <p:cNvSpPr/>
            <p:nvPr/>
          </p:nvSpPr>
          <p:spPr>
            <a:xfrm>
              <a:off x="4724523" y="3145865"/>
              <a:ext cx="754288" cy="1644569"/>
            </a:xfrm>
            <a:prstGeom prst="wedgeRectCallout">
              <a:avLst>
                <a:gd name="adj1" fmla="val 188788"/>
                <a:gd name="adj2" fmla="val 7860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09EB1-2E6A-6C52-BA8E-6CBD4AA2A48D}"/>
              </a:ext>
            </a:extLst>
          </p:cNvPr>
          <p:cNvGrpSpPr/>
          <p:nvPr/>
        </p:nvGrpSpPr>
        <p:grpSpPr>
          <a:xfrm>
            <a:off x="1987672" y="5935956"/>
            <a:ext cx="5388951" cy="776527"/>
            <a:chOff x="1987672" y="5935956"/>
            <a:chExt cx="5388951" cy="776527"/>
          </a:xfrm>
        </p:grpSpPr>
        <p:sp>
          <p:nvSpPr>
            <p:cNvPr id="1108" name="Speech Bubble: Rectangle 1107">
              <a:extLst>
                <a:ext uri="{FF2B5EF4-FFF2-40B4-BE49-F238E27FC236}">
                  <a16:creationId xmlns:a16="http://schemas.microsoft.com/office/drawing/2014/main" id="{281B8063-A4B6-BF7C-2B5D-2D763A2DE2F5}"/>
                </a:ext>
              </a:extLst>
            </p:cNvPr>
            <p:cNvSpPr/>
            <p:nvPr/>
          </p:nvSpPr>
          <p:spPr>
            <a:xfrm>
              <a:off x="1987672" y="6197599"/>
              <a:ext cx="4006727" cy="338797"/>
            </a:xfrm>
            <a:prstGeom prst="wedgeRectCallout">
              <a:avLst>
                <a:gd name="adj1" fmla="val 62318"/>
                <a:gd name="adj2" fmla="val -386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109" name="Picture 26" descr="Pololu - 100:1 Micro Metal Gearmotor HP 6V">
              <a:extLst>
                <a:ext uri="{FF2B5EF4-FFF2-40B4-BE49-F238E27FC236}">
                  <a16:creationId xmlns:a16="http://schemas.microsoft.com/office/drawing/2014/main" id="{416C8A3E-1488-719F-EB03-C80F5D66C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007" y="5935956"/>
              <a:ext cx="871616" cy="776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04334A-5DEA-E3AB-D9E4-AF6D871A8C18}"/>
              </a:ext>
            </a:extLst>
          </p:cNvPr>
          <p:cNvGrpSpPr/>
          <p:nvPr/>
        </p:nvGrpSpPr>
        <p:grpSpPr>
          <a:xfrm>
            <a:off x="251958" y="4752410"/>
            <a:ext cx="4652039" cy="857190"/>
            <a:chOff x="251958" y="4752410"/>
            <a:chExt cx="4652039" cy="857190"/>
          </a:xfrm>
        </p:grpSpPr>
        <p:cxnSp>
          <p:nvCxnSpPr>
            <p:cNvPr id="1123" name="Straight Arrow Connector 1122">
              <a:extLst>
                <a:ext uri="{FF2B5EF4-FFF2-40B4-BE49-F238E27FC236}">
                  <a16:creationId xmlns:a16="http://schemas.microsoft.com/office/drawing/2014/main" id="{E6F07310-FD52-197B-9B58-524DDD8F9E3D}"/>
                </a:ext>
              </a:extLst>
            </p:cNvPr>
            <p:cNvCxnSpPr>
              <a:cxnSpLocks/>
              <a:stCxn id="1127" idx="3"/>
            </p:cNvCxnSpPr>
            <p:nvPr/>
          </p:nvCxnSpPr>
          <p:spPr>
            <a:xfrm>
              <a:off x="1521570" y="5069813"/>
              <a:ext cx="877360" cy="432291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7" name="Picture 28" descr="Pololu - A4990 Dual Motor Driver Carrier">
              <a:extLst>
                <a:ext uri="{FF2B5EF4-FFF2-40B4-BE49-F238E27FC236}">
                  <a16:creationId xmlns:a16="http://schemas.microsoft.com/office/drawing/2014/main" id="{E2D1A266-C966-2838-509A-0DC30E1FB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958" y="4752410"/>
              <a:ext cx="1269612" cy="634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9" name="Straight Arrow Connector 1128">
              <a:extLst>
                <a:ext uri="{FF2B5EF4-FFF2-40B4-BE49-F238E27FC236}">
                  <a16:creationId xmlns:a16="http://schemas.microsoft.com/office/drawing/2014/main" id="{86438727-792E-7FEC-FD3E-0EFD1E7F6C16}"/>
                </a:ext>
              </a:extLst>
            </p:cNvPr>
            <p:cNvCxnSpPr>
              <a:cxnSpLocks/>
              <a:stCxn id="1127" idx="3"/>
            </p:cNvCxnSpPr>
            <p:nvPr/>
          </p:nvCxnSpPr>
          <p:spPr>
            <a:xfrm>
              <a:off x="1521570" y="5069813"/>
              <a:ext cx="3382427" cy="53978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EF4A2F-E213-61DA-2585-DAA4E39EAE47}"/>
              </a:ext>
            </a:extLst>
          </p:cNvPr>
          <p:cNvGrpSpPr/>
          <p:nvPr/>
        </p:nvGrpSpPr>
        <p:grpSpPr>
          <a:xfrm>
            <a:off x="9784080" y="3725436"/>
            <a:ext cx="2007927" cy="987467"/>
            <a:chOff x="9784080" y="3725436"/>
            <a:chExt cx="2007927" cy="987467"/>
          </a:xfrm>
        </p:grpSpPr>
        <p:pic>
          <p:nvPicPr>
            <p:cNvPr id="1136" name="Picture 30" descr="Modul Multiplexor Analogic cu 16 Canale CD74HC4067">
              <a:extLst>
                <a:ext uri="{FF2B5EF4-FFF2-40B4-BE49-F238E27FC236}">
                  <a16:creationId xmlns:a16="http://schemas.microsoft.com/office/drawing/2014/main" id="{3D065B18-1C07-5012-5FD4-CEB7CEC84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4540" y="3725436"/>
              <a:ext cx="987467" cy="987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8" name="Straight Arrow Connector 1137">
              <a:extLst>
                <a:ext uri="{FF2B5EF4-FFF2-40B4-BE49-F238E27FC236}">
                  <a16:creationId xmlns:a16="http://schemas.microsoft.com/office/drawing/2014/main" id="{30ECAFA9-25E3-2923-66E2-844D7AB8AF7F}"/>
                </a:ext>
              </a:extLst>
            </p:cNvPr>
            <p:cNvCxnSpPr>
              <a:cxnSpLocks/>
              <a:stCxn id="1136" idx="1"/>
            </p:cNvCxnSpPr>
            <p:nvPr/>
          </p:nvCxnSpPr>
          <p:spPr>
            <a:xfrm flipH="1" flipV="1">
              <a:off x="9784080" y="3805692"/>
              <a:ext cx="1020460" cy="4134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7C8412-9E9D-2981-A42E-E65E4E37A6ED}"/>
              </a:ext>
            </a:extLst>
          </p:cNvPr>
          <p:cNvGrpSpPr/>
          <p:nvPr/>
        </p:nvGrpSpPr>
        <p:grpSpPr>
          <a:xfrm>
            <a:off x="6343650" y="122022"/>
            <a:ext cx="2602106" cy="1255986"/>
            <a:chOff x="6343650" y="122022"/>
            <a:chExt cx="2602106" cy="1255986"/>
          </a:xfrm>
        </p:grpSpPr>
        <p:pic>
          <p:nvPicPr>
            <p:cNvPr id="1028" name="Picture 4" descr="Rplidar A1m8 360 Degree 2d Laser Scanner Kit Lidar Distance Detection  Sensor 12m Range - Buy Rplidar A1m8 360 Degree,2d Laser Scanner Kit,Lidar  Distance Detection Sensor Product on Alibaba.com">
              <a:extLst>
                <a:ext uri="{FF2B5EF4-FFF2-40B4-BE49-F238E27FC236}">
                  <a16:creationId xmlns:a16="http://schemas.microsoft.com/office/drawing/2014/main" id="{F6DB7645-E812-311E-213E-32AFF560E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9770" y="122022"/>
              <a:ext cx="1255986" cy="1255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025E25E-252A-7B67-52E7-91EB2D2CC9C4}"/>
                </a:ext>
              </a:extLst>
            </p:cNvPr>
            <p:cNvCxnSpPr>
              <a:cxnSpLocks/>
              <a:stCxn id="1028" idx="1"/>
            </p:cNvCxnSpPr>
            <p:nvPr/>
          </p:nvCxnSpPr>
          <p:spPr>
            <a:xfrm flipH="1">
              <a:off x="6343650" y="750015"/>
              <a:ext cx="1346120" cy="1548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250143-ACE7-2298-C2A3-608E3890ED3A}"/>
              </a:ext>
            </a:extLst>
          </p:cNvPr>
          <p:cNvGrpSpPr/>
          <p:nvPr/>
        </p:nvGrpSpPr>
        <p:grpSpPr>
          <a:xfrm>
            <a:off x="6343650" y="806085"/>
            <a:ext cx="5182642" cy="974673"/>
            <a:chOff x="6343650" y="806085"/>
            <a:chExt cx="5182642" cy="974673"/>
          </a:xfrm>
        </p:grpSpPr>
        <p:pic>
          <p:nvPicPr>
            <p:cNvPr id="1026" name="Picture 2" descr="Raspberry Pi 4 Model B/4GB">
              <a:extLst>
                <a:ext uri="{FF2B5EF4-FFF2-40B4-BE49-F238E27FC236}">
                  <a16:creationId xmlns:a16="http://schemas.microsoft.com/office/drawing/2014/main" id="{528F128B-22FF-C3C3-443D-6B41B9AB9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1619" y="806085"/>
              <a:ext cx="974673" cy="974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201A3AD-C012-7C53-3FD4-097761C2E761}"/>
                </a:ext>
              </a:extLst>
            </p:cNvPr>
            <p:cNvCxnSpPr>
              <a:cxnSpLocks/>
              <a:stCxn id="1026" idx="1"/>
            </p:cNvCxnSpPr>
            <p:nvPr/>
          </p:nvCxnSpPr>
          <p:spPr>
            <a:xfrm flipH="1">
              <a:off x="6343650" y="1293422"/>
              <a:ext cx="4207969" cy="140409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0440F-1008-1F69-CF6D-209F84A2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8960" y="6492875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8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4685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79CE-19D3-D2FF-7E08-919B65F5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02"/>
            <a:ext cx="12192000" cy="977842"/>
          </a:xfrm>
        </p:spPr>
        <p:txBody>
          <a:bodyPr/>
          <a:lstStyle/>
          <a:p>
            <a:pPr algn="ctr"/>
            <a:r>
              <a:rPr lang="en-US" b="1" u="sng" dirty="0" err="1">
                <a:solidFill>
                  <a:schemeClr val="bg1"/>
                </a:solidFill>
              </a:rPr>
              <a:t>Realizarea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cablajelor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imprimate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B8A70F-003C-A90C-6F6F-4D4740B9A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116" y="2096107"/>
            <a:ext cx="3796871" cy="4468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EB511-E23A-FD83-C81E-11DA25CB4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307252" y="2803608"/>
            <a:ext cx="4469286" cy="30542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63BC48-80A1-1388-8E9D-4CD60B666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539672" y="2790798"/>
            <a:ext cx="4468305" cy="3080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830EFD-4468-9E41-796A-59123E16BC89}"/>
              </a:ext>
            </a:extLst>
          </p:cNvPr>
          <p:cNvSpPr txBox="1"/>
          <p:nvPr/>
        </p:nvSpPr>
        <p:spPr>
          <a:xfrm>
            <a:off x="0" y="97154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Design PCB </a:t>
            </a:r>
            <a:r>
              <a:rPr lang="en-US" sz="2400" dirty="0" err="1">
                <a:solidFill>
                  <a:schemeClr val="bg1"/>
                </a:solidFill>
              </a:rPr>
              <a:t>Plac</a:t>
            </a:r>
            <a:r>
              <a:rPr lang="ro-RO" sz="2400" dirty="0">
                <a:solidFill>
                  <a:schemeClr val="bg1"/>
                </a:solidFill>
              </a:rPr>
              <a:t>ă alimentare, monitorizare baterii, control Motoare și Senzori Ultrasonici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CD43B-47DF-DBD3-8C29-D4AE5AE64721}"/>
              </a:ext>
            </a:extLst>
          </p:cNvPr>
          <p:cNvSpPr txBox="1"/>
          <p:nvPr/>
        </p:nvSpPr>
        <p:spPr>
          <a:xfrm>
            <a:off x="1178256" y="1634442"/>
            <a:ext cx="146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</a:rPr>
              <a:t>Top Layer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87597-0520-21FB-AA37-359D08235BE0}"/>
              </a:ext>
            </a:extLst>
          </p:cNvPr>
          <p:cNvSpPr txBox="1"/>
          <p:nvPr/>
        </p:nvSpPr>
        <p:spPr>
          <a:xfrm>
            <a:off x="4748417" y="1634441"/>
            <a:ext cx="205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</a:rPr>
              <a:t>Bottom Layer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AD3C2-ABC5-0B7B-2286-C5256E035D28}"/>
              </a:ext>
            </a:extLst>
          </p:cNvPr>
          <p:cNvSpPr txBox="1"/>
          <p:nvPr/>
        </p:nvSpPr>
        <p:spPr>
          <a:xfrm>
            <a:off x="8908235" y="1648710"/>
            <a:ext cx="23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</a:rPr>
              <a:t>Placă populată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03BED-A835-CC7A-3181-78A8EAD8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73387"/>
            <a:ext cx="771089" cy="365125"/>
          </a:xfrm>
        </p:spPr>
        <p:txBody>
          <a:bodyPr/>
          <a:lstStyle/>
          <a:p>
            <a:fld id="{29874313-9C9C-41C7-BE87-8C40D7EAB621}" type="slidenum">
              <a:rPr lang="en-US" sz="36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47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1835</TotalTime>
  <Words>836</Words>
  <Application>Microsoft Office PowerPoint</Application>
  <PresentationFormat>Widescreen</PresentationFormat>
  <Paragraphs>166</Paragraphs>
  <Slides>24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Tw Cen MT</vt:lpstr>
      <vt:lpstr>Wingdings 3</vt:lpstr>
      <vt:lpstr>Circuit</vt:lpstr>
      <vt:lpstr>Robot de explorare și cartografiere automată</vt:lpstr>
      <vt:lpstr>Cuprins</vt:lpstr>
      <vt:lpstr>Introducere</vt:lpstr>
      <vt:lpstr>Proiectarea schemelor electronice: Cerințe</vt:lpstr>
      <vt:lpstr>Proiectarea schemelor electronice: Cerințe</vt:lpstr>
      <vt:lpstr>Proiectarea schemelor electronice: circuite Breadboard</vt:lpstr>
      <vt:lpstr>Schema bloc a Robotului</vt:lpstr>
      <vt:lpstr>Schema bloc a Robotului</vt:lpstr>
      <vt:lpstr>Realizarea cablajelor imprimate</vt:lpstr>
      <vt:lpstr>Realizarea cablajelor imprimate</vt:lpstr>
      <vt:lpstr>Proiectarea 3d a șasiului</vt:lpstr>
      <vt:lpstr>PowerPoint Presentation</vt:lpstr>
      <vt:lpstr>Asamblare top &amp; Middle layer</vt:lpstr>
      <vt:lpstr>Asamblare Bottom Layer</vt:lpstr>
      <vt:lpstr>Asamblare parțială și finală</vt:lpstr>
      <vt:lpstr>Software de control: Comunicație pe Serială</vt:lpstr>
      <vt:lpstr>Software de control: Arhitectură</vt:lpstr>
      <vt:lpstr>Software de control: Control Mișcare</vt:lpstr>
      <vt:lpstr>Concluzii</vt:lpstr>
      <vt:lpstr>viitoare îmbunătățiri</vt:lpstr>
      <vt:lpstr>PowerPoint Presentation</vt:lpstr>
      <vt:lpstr>PowerPoint Presentation</vt:lpstr>
      <vt:lpstr>Proiectarea schemelor electronice </vt:lpstr>
      <vt:lpstr>Proiectarea schemelor electronice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de explorare și cartografiere automată</dc:title>
  <dc:creator>Andrei Curea</dc:creator>
  <cp:lastModifiedBy>Andrei-Marian CUREA (88789)</cp:lastModifiedBy>
  <cp:revision>43</cp:revision>
  <dcterms:created xsi:type="dcterms:W3CDTF">2023-05-04T13:08:20Z</dcterms:created>
  <dcterms:modified xsi:type="dcterms:W3CDTF">2023-07-04T22:59:13Z</dcterms:modified>
</cp:coreProperties>
</file>